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6" r:id="rId2"/>
  </p:sldMasterIdLst>
  <p:notesMasterIdLst>
    <p:notesMasterId r:id="rId25"/>
  </p:notesMasterIdLst>
  <p:sldIdLst>
    <p:sldId id="256" r:id="rId3"/>
    <p:sldId id="289" r:id="rId4"/>
    <p:sldId id="259" r:id="rId5"/>
    <p:sldId id="261" r:id="rId6"/>
    <p:sldId id="264" r:id="rId7"/>
    <p:sldId id="262" r:id="rId8"/>
    <p:sldId id="285" r:id="rId9"/>
    <p:sldId id="272" r:id="rId10"/>
    <p:sldId id="273" r:id="rId11"/>
    <p:sldId id="291" r:id="rId12"/>
    <p:sldId id="267" r:id="rId13"/>
    <p:sldId id="266" r:id="rId14"/>
    <p:sldId id="271" r:id="rId15"/>
    <p:sldId id="280" r:id="rId16"/>
    <p:sldId id="274" r:id="rId17"/>
    <p:sldId id="284" r:id="rId18"/>
    <p:sldId id="290" r:id="rId19"/>
    <p:sldId id="275" r:id="rId20"/>
    <p:sldId id="283" r:id="rId21"/>
    <p:sldId id="276" r:id="rId22"/>
    <p:sldId id="279"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lmeida" initials="PA" lastIdx="1" clrIdx="0"/>
  <p:cmAuthor id="2" name="bss-ieeta" initials="b"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CA5BCB-6F63-4573-8199-744A98E39EFC}" v="3747" dt="2023-05-25T01:35:54.434"/>
    <p1510:client id="{7C110517-B129-429E-9950-E6FFEF781B93}" v="413" dt="2023-05-25T22:16:07.539"/>
    <p1510:client id="{E7F44C17-3D7D-E187-6E64-6427F5E99026}" v="1503" dt="2023-05-25T22:24:56.689"/>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Destaqu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Gender of the participants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pieChart>
        <c:varyColors val="1"/>
        <c:ser>
          <c:idx val="0"/>
          <c:order val="0"/>
          <c:tx>
            <c:strRef>
              <c:f>Folha1!$B$1</c:f>
              <c:strCache>
                <c:ptCount val="1"/>
                <c:pt idx="0">
                  <c:v>Género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0BB-414B-BDD4-0A118ACDA5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0BB-414B-BDD4-0A118ACDA5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0BB-414B-BDD4-0A118ACDA5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0BB-414B-BDD4-0A118ACDA59A}"/>
              </c:ext>
            </c:extLst>
          </c:dPt>
          <c:cat>
            <c:strRef>
              <c:f>Folha1!$A$2:$A$5</c:f>
              <c:strCache>
                <c:ptCount val="2"/>
                <c:pt idx="0">
                  <c:v>Masculino</c:v>
                </c:pt>
                <c:pt idx="1">
                  <c:v>Feminino</c:v>
                </c:pt>
              </c:strCache>
            </c:strRef>
          </c:cat>
          <c:val>
            <c:numRef>
              <c:f>Folha1!$B$2:$B$5</c:f>
              <c:numCache>
                <c:formatCode>General</c:formatCode>
                <c:ptCount val="4"/>
                <c:pt idx="0">
                  <c:v>10</c:v>
                </c:pt>
                <c:pt idx="1">
                  <c:v>5</c:v>
                </c:pt>
              </c:numCache>
            </c:numRef>
          </c:val>
          <c:extLst>
            <c:ext xmlns:c16="http://schemas.microsoft.com/office/drawing/2014/chart" uri="{C3380CC4-5D6E-409C-BE32-E72D297353CC}">
              <c16:uniqueId val="{00000000-8522-40A2-AF3F-E5F9FDD22551}"/>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Gender of the participants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pieChart>
        <c:varyColors val="1"/>
        <c:ser>
          <c:idx val="0"/>
          <c:order val="0"/>
          <c:tx>
            <c:strRef>
              <c:f>Folha1!$B$1</c:f>
              <c:strCache>
                <c:ptCount val="1"/>
                <c:pt idx="0">
                  <c:v>Género</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5A-495D-A38B-41E87B9222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05A-495D-A38B-41E87B9222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5A-495D-A38B-41E87B9222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05A-495D-A38B-41E87B922238}"/>
              </c:ext>
            </c:extLst>
          </c:dPt>
          <c:cat>
            <c:strRef>
              <c:f>Folha1!$A$2:$A$5</c:f>
              <c:strCache>
                <c:ptCount val="2"/>
                <c:pt idx="0">
                  <c:v>Masculino</c:v>
                </c:pt>
                <c:pt idx="1">
                  <c:v>Feminino</c:v>
                </c:pt>
              </c:strCache>
            </c:strRef>
          </c:cat>
          <c:val>
            <c:numRef>
              <c:f>Folha1!$B$2:$B$5</c:f>
              <c:numCache>
                <c:formatCode>General</c:formatCode>
                <c:ptCount val="4"/>
                <c:pt idx="0">
                  <c:v>10</c:v>
                </c:pt>
                <c:pt idx="1">
                  <c:v>5</c:v>
                </c:pt>
              </c:numCache>
            </c:numRef>
          </c:val>
          <c:extLst>
            <c:ext xmlns:c16="http://schemas.microsoft.com/office/drawing/2014/chart" uri="{C3380CC4-5D6E-409C-BE32-E72D297353CC}">
              <c16:uniqueId val="{00000008-605A-495D-A38B-41E87B922238}"/>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pt-PT" sz="2400" err="1"/>
              <a:t>Difficulty</a:t>
            </a:r>
            <a:r>
              <a:rPr lang="pt-PT" sz="2400"/>
              <a:t> </a:t>
            </a:r>
            <a:r>
              <a:rPr lang="pt-PT" sz="2400" err="1"/>
              <a:t>of</a:t>
            </a:r>
            <a:r>
              <a:rPr lang="pt-PT" sz="2400" baseline="0"/>
              <a:t> </a:t>
            </a:r>
            <a:r>
              <a:rPr lang="pt-PT" sz="2400" baseline="0" err="1"/>
              <a:t>task</a:t>
            </a:r>
            <a:endParaRPr lang="pt-PT"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barChart>
        <c:barDir val="col"/>
        <c:grouping val="clustered"/>
        <c:varyColors val="0"/>
        <c:ser>
          <c:idx val="0"/>
          <c:order val="0"/>
          <c:tx>
            <c:strRef>
              <c:f>Folha1!$B$1</c:f>
              <c:strCache>
                <c:ptCount val="1"/>
                <c:pt idx="0">
                  <c:v>Couldn't do it</c:v>
                </c:pt>
              </c:strCache>
            </c:strRef>
          </c:tx>
          <c:spPr>
            <a:solidFill>
              <a:schemeClr val="accent6"/>
            </a:solidFill>
            <a:ln>
              <a:noFill/>
            </a:ln>
            <a:effectLst/>
          </c:spPr>
          <c:invertIfNegative val="0"/>
          <c:cat>
            <c:strRef>
              <c:f>Folha1!$A$2:$A$7</c:f>
              <c:strCache>
                <c:ptCount val="6"/>
                <c:pt idx="0">
                  <c:v>Register as a new user</c:v>
                </c:pt>
                <c:pt idx="1">
                  <c:v>Use filters and search bar</c:v>
                </c:pt>
                <c:pt idx="2">
                  <c:v>Select a product to buy</c:v>
                </c:pt>
                <c:pt idx="3">
                  <c:v>Select quantity (5) and add to cart</c:v>
                </c:pt>
                <c:pt idx="4">
                  <c:v>Check cart</c:v>
                </c:pt>
                <c:pt idx="5">
                  <c:v>Proceed to checkout</c:v>
                </c:pt>
              </c:strCache>
            </c:strRef>
          </c:cat>
          <c:val>
            <c:numRef>
              <c:f>Folha1!$B$2:$B$7</c:f>
              <c:numCache>
                <c:formatCode>General</c:formatCode>
                <c:ptCount val="6"/>
                <c:pt idx="0">
                  <c:v>0</c:v>
                </c:pt>
                <c:pt idx="1">
                  <c:v>0</c:v>
                </c:pt>
                <c:pt idx="2">
                  <c:v>1</c:v>
                </c:pt>
                <c:pt idx="3">
                  <c:v>0</c:v>
                </c:pt>
                <c:pt idx="4">
                  <c:v>0</c:v>
                </c:pt>
                <c:pt idx="5">
                  <c:v>0</c:v>
                </c:pt>
              </c:numCache>
            </c:numRef>
          </c:val>
          <c:extLst>
            <c:ext xmlns:c16="http://schemas.microsoft.com/office/drawing/2014/chart" uri="{C3380CC4-5D6E-409C-BE32-E72D297353CC}">
              <c16:uniqueId val="{00000000-C97E-41F0-9A0D-2C59F4B12C91}"/>
            </c:ext>
          </c:extLst>
        </c:ser>
        <c:ser>
          <c:idx val="1"/>
          <c:order val="1"/>
          <c:tx>
            <c:strRef>
              <c:f>Folha1!$C$1</c:f>
              <c:strCache>
                <c:ptCount val="1"/>
                <c:pt idx="0">
                  <c:v>Did it with dificulty</c:v>
                </c:pt>
              </c:strCache>
            </c:strRef>
          </c:tx>
          <c:spPr>
            <a:solidFill>
              <a:schemeClr val="accent5"/>
            </a:solidFill>
            <a:ln>
              <a:noFill/>
            </a:ln>
            <a:effectLst/>
          </c:spPr>
          <c:invertIfNegative val="0"/>
          <c:cat>
            <c:strRef>
              <c:f>Folha1!$A$2:$A$7</c:f>
              <c:strCache>
                <c:ptCount val="6"/>
                <c:pt idx="0">
                  <c:v>Register as a new user</c:v>
                </c:pt>
                <c:pt idx="1">
                  <c:v>Use filters and search bar</c:v>
                </c:pt>
                <c:pt idx="2">
                  <c:v>Select a product to buy</c:v>
                </c:pt>
                <c:pt idx="3">
                  <c:v>Select quantity (5) and add to cart</c:v>
                </c:pt>
                <c:pt idx="4">
                  <c:v>Check cart</c:v>
                </c:pt>
                <c:pt idx="5">
                  <c:v>Proceed to checkout</c:v>
                </c:pt>
              </c:strCache>
            </c:strRef>
          </c:cat>
          <c:val>
            <c:numRef>
              <c:f>Folha1!$C$2:$C$7</c:f>
              <c:numCache>
                <c:formatCode>General</c:formatCode>
                <c:ptCount val="6"/>
                <c:pt idx="0">
                  <c:v>1</c:v>
                </c:pt>
                <c:pt idx="1">
                  <c:v>1</c:v>
                </c:pt>
                <c:pt idx="2">
                  <c:v>1</c:v>
                </c:pt>
                <c:pt idx="3">
                  <c:v>0</c:v>
                </c:pt>
                <c:pt idx="4">
                  <c:v>1</c:v>
                </c:pt>
                <c:pt idx="5">
                  <c:v>0</c:v>
                </c:pt>
              </c:numCache>
            </c:numRef>
          </c:val>
          <c:extLst>
            <c:ext xmlns:c16="http://schemas.microsoft.com/office/drawing/2014/chart" uri="{C3380CC4-5D6E-409C-BE32-E72D297353CC}">
              <c16:uniqueId val="{00000001-C97E-41F0-9A0D-2C59F4B12C91}"/>
            </c:ext>
          </c:extLst>
        </c:ser>
        <c:ser>
          <c:idx val="2"/>
          <c:order val="2"/>
          <c:tx>
            <c:strRef>
              <c:f>Folha1!$D$1</c:f>
              <c:strCache>
                <c:ptCount val="1"/>
                <c:pt idx="0">
                  <c:v>Did it</c:v>
                </c:pt>
              </c:strCache>
            </c:strRef>
          </c:tx>
          <c:spPr>
            <a:solidFill>
              <a:schemeClr val="accent4"/>
            </a:solidFill>
            <a:ln>
              <a:noFill/>
            </a:ln>
            <a:effectLst/>
          </c:spPr>
          <c:invertIfNegative val="0"/>
          <c:cat>
            <c:strRef>
              <c:f>Folha1!$A$2:$A$7</c:f>
              <c:strCache>
                <c:ptCount val="6"/>
                <c:pt idx="0">
                  <c:v>Register as a new user</c:v>
                </c:pt>
                <c:pt idx="1">
                  <c:v>Use filters and search bar</c:v>
                </c:pt>
                <c:pt idx="2">
                  <c:v>Select a product to buy</c:v>
                </c:pt>
                <c:pt idx="3">
                  <c:v>Select quantity (5) and add to cart</c:v>
                </c:pt>
                <c:pt idx="4">
                  <c:v>Check cart</c:v>
                </c:pt>
                <c:pt idx="5">
                  <c:v>Proceed to checkout</c:v>
                </c:pt>
              </c:strCache>
            </c:strRef>
          </c:cat>
          <c:val>
            <c:numRef>
              <c:f>Folha1!$D$2:$D$7</c:f>
              <c:numCache>
                <c:formatCode>General</c:formatCode>
                <c:ptCount val="6"/>
                <c:pt idx="0">
                  <c:v>5</c:v>
                </c:pt>
                <c:pt idx="1">
                  <c:v>3</c:v>
                </c:pt>
                <c:pt idx="2">
                  <c:v>4</c:v>
                </c:pt>
                <c:pt idx="3">
                  <c:v>1</c:v>
                </c:pt>
                <c:pt idx="4">
                  <c:v>4</c:v>
                </c:pt>
                <c:pt idx="5">
                  <c:v>1</c:v>
                </c:pt>
              </c:numCache>
            </c:numRef>
          </c:val>
          <c:extLst>
            <c:ext xmlns:c16="http://schemas.microsoft.com/office/drawing/2014/chart" uri="{C3380CC4-5D6E-409C-BE32-E72D297353CC}">
              <c16:uniqueId val="{00000002-C97E-41F0-9A0D-2C59F4B12C91}"/>
            </c:ext>
          </c:extLst>
        </c:ser>
        <c:ser>
          <c:idx val="3"/>
          <c:order val="3"/>
          <c:tx>
            <c:strRef>
              <c:f>Folha1!$E$1</c:f>
              <c:strCache>
                <c:ptCount val="1"/>
                <c:pt idx="0">
                  <c:v>Did it easy</c:v>
                </c:pt>
              </c:strCache>
            </c:strRef>
          </c:tx>
          <c:spPr>
            <a:solidFill>
              <a:schemeClr val="accent6">
                <a:lumMod val="60000"/>
              </a:schemeClr>
            </a:solidFill>
            <a:ln>
              <a:noFill/>
            </a:ln>
            <a:effectLst/>
          </c:spPr>
          <c:invertIfNegative val="0"/>
          <c:cat>
            <c:strRef>
              <c:f>Folha1!$A$2:$A$7</c:f>
              <c:strCache>
                <c:ptCount val="6"/>
                <c:pt idx="0">
                  <c:v>Register as a new user</c:v>
                </c:pt>
                <c:pt idx="1">
                  <c:v>Use filters and search bar</c:v>
                </c:pt>
                <c:pt idx="2">
                  <c:v>Select a product to buy</c:v>
                </c:pt>
                <c:pt idx="3">
                  <c:v>Select quantity (5) and add to cart</c:v>
                </c:pt>
                <c:pt idx="4">
                  <c:v>Check cart</c:v>
                </c:pt>
                <c:pt idx="5">
                  <c:v>Proceed to checkout</c:v>
                </c:pt>
              </c:strCache>
            </c:strRef>
          </c:cat>
          <c:val>
            <c:numRef>
              <c:f>Folha1!$E$2:$E$7</c:f>
              <c:numCache>
                <c:formatCode>General</c:formatCode>
                <c:ptCount val="6"/>
                <c:pt idx="0">
                  <c:v>10</c:v>
                </c:pt>
                <c:pt idx="1">
                  <c:v>12</c:v>
                </c:pt>
                <c:pt idx="2">
                  <c:v>10</c:v>
                </c:pt>
                <c:pt idx="3">
                  <c:v>15</c:v>
                </c:pt>
                <c:pt idx="4">
                  <c:v>11</c:v>
                </c:pt>
                <c:pt idx="5">
                  <c:v>15</c:v>
                </c:pt>
              </c:numCache>
            </c:numRef>
          </c:val>
          <c:extLst>
            <c:ext xmlns:c16="http://schemas.microsoft.com/office/drawing/2014/chart" uri="{C3380CC4-5D6E-409C-BE32-E72D297353CC}">
              <c16:uniqueId val="{00000003-C97E-41F0-9A0D-2C59F4B12C91}"/>
            </c:ext>
          </c:extLst>
        </c:ser>
        <c:dLbls>
          <c:showLegendKey val="0"/>
          <c:showVal val="0"/>
          <c:showCatName val="0"/>
          <c:showSerName val="0"/>
          <c:showPercent val="0"/>
          <c:showBubbleSize val="0"/>
        </c:dLbls>
        <c:gapWidth val="219"/>
        <c:overlap val="-27"/>
        <c:axId val="1866853759"/>
        <c:axId val="1866854239"/>
      </c:barChart>
      <c:catAx>
        <c:axId val="1866853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866854239"/>
        <c:crosses val="autoZero"/>
        <c:auto val="1"/>
        <c:lblAlgn val="ctr"/>
        <c:lblOffset val="100"/>
        <c:noMultiLvlLbl val="0"/>
      </c:catAx>
      <c:valAx>
        <c:axId val="1866854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1866853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81FCF4-5FCD-4A02-B363-248B8D6F022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5D8C024-CC72-4566-9AA9-108F5A1421CC}">
      <dgm:prSet/>
      <dgm:spPr/>
      <dgm:t>
        <a:bodyPr/>
        <a:lstStyle/>
        <a:p>
          <a:pPr>
            <a:lnSpc>
              <a:spcPct val="100000"/>
            </a:lnSpc>
          </a:pPr>
          <a:r>
            <a:rPr lang="en-US"/>
            <a:t>Design a functional WebSite for an existing company that sells Hygiene products and equipment. </a:t>
          </a:r>
        </a:p>
      </dgm:t>
    </dgm:pt>
    <dgm:pt modelId="{1BEF3D49-A097-4B34-8DA6-2C1BED64063B}" type="parTrans" cxnId="{9DA6B3FD-F84A-4B06-8D2D-F5844C59D713}">
      <dgm:prSet/>
      <dgm:spPr/>
      <dgm:t>
        <a:bodyPr/>
        <a:lstStyle/>
        <a:p>
          <a:endParaRPr lang="en-US"/>
        </a:p>
      </dgm:t>
    </dgm:pt>
    <dgm:pt modelId="{25CF4791-C5BD-4586-B90A-F0E5A94E90EF}" type="sibTrans" cxnId="{9DA6B3FD-F84A-4B06-8D2D-F5844C59D713}">
      <dgm:prSet/>
      <dgm:spPr/>
      <dgm:t>
        <a:bodyPr/>
        <a:lstStyle/>
        <a:p>
          <a:pPr>
            <a:lnSpc>
              <a:spcPct val="100000"/>
            </a:lnSpc>
          </a:pPr>
          <a:endParaRPr lang="en-US"/>
        </a:p>
      </dgm:t>
    </dgm:pt>
    <dgm:pt modelId="{8132765C-A688-452E-8B21-2D453F51592C}">
      <dgm:prSet/>
      <dgm:spPr/>
      <dgm:t>
        <a:bodyPr/>
        <a:lstStyle/>
        <a:p>
          <a:pPr>
            <a:lnSpc>
              <a:spcPct val="100000"/>
            </a:lnSpc>
          </a:pPr>
          <a:r>
            <a:rPr lang="en-US"/>
            <a:t>Develop our front and back-end skills</a:t>
          </a:r>
        </a:p>
      </dgm:t>
    </dgm:pt>
    <dgm:pt modelId="{4AFA2A1C-C39E-4C13-96CD-14E197FE488D}" type="parTrans" cxnId="{DCC033FC-0E4E-4AC9-A072-772C0D90E7B6}">
      <dgm:prSet/>
      <dgm:spPr/>
      <dgm:t>
        <a:bodyPr/>
        <a:lstStyle/>
        <a:p>
          <a:endParaRPr lang="en-US"/>
        </a:p>
      </dgm:t>
    </dgm:pt>
    <dgm:pt modelId="{E2A06102-D76B-49BE-88B9-6AF60CB502DB}" type="sibTrans" cxnId="{DCC033FC-0E4E-4AC9-A072-772C0D90E7B6}">
      <dgm:prSet/>
      <dgm:spPr/>
      <dgm:t>
        <a:bodyPr/>
        <a:lstStyle/>
        <a:p>
          <a:pPr>
            <a:lnSpc>
              <a:spcPct val="100000"/>
            </a:lnSpc>
          </a:pPr>
          <a:endParaRPr lang="en-US"/>
        </a:p>
      </dgm:t>
    </dgm:pt>
    <dgm:pt modelId="{728FBF86-EB43-45D4-9398-53499DDABAAB}">
      <dgm:prSet/>
      <dgm:spPr/>
      <dgm:t>
        <a:bodyPr/>
        <a:lstStyle/>
        <a:p>
          <a:pPr>
            <a:lnSpc>
              <a:spcPct val="100000"/>
            </a:lnSpc>
          </a:pPr>
          <a:r>
            <a:rPr lang="en-US"/>
            <a:t>Data Base - Javascript.</a:t>
          </a:r>
        </a:p>
      </dgm:t>
    </dgm:pt>
    <dgm:pt modelId="{691738A4-EDB5-415E-ABEC-E46CF838772F}" type="parTrans" cxnId="{8E9E5E39-1631-4DB6-B540-4499E365EA0E}">
      <dgm:prSet/>
      <dgm:spPr/>
      <dgm:t>
        <a:bodyPr/>
        <a:lstStyle/>
        <a:p>
          <a:endParaRPr lang="en-US"/>
        </a:p>
      </dgm:t>
    </dgm:pt>
    <dgm:pt modelId="{143949D6-3F31-492E-A6A1-716D0F4FE0BE}" type="sibTrans" cxnId="{8E9E5E39-1631-4DB6-B540-4499E365EA0E}">
      <dgm:prSet/>
      <dgm:spPr/>
      <dgm:t>
        <a:bodyPr/>
        <a:lstStyle/>
        <a:p>
          <a:pPr>
            <a:lnSpc>
              <a:spcPct val="100000"/>
            </a:lnSpc>
          </a:pPr>
          <a:endParaRPr lang="en-US"/>
        </a:p>
      </dgm:t>
    </dgm:pt>
    <dgm:pt modelId="{A1930913-DA39-4585-9BED-19E2862493E7}">
      <dgm:prSet/>
      <dgm:spPr/>
      <dgm:t>
        <a:bodyPr/>
        <a:lstStyle/>
        <a:p>
          <a:pPr>
            <a:lnSpc>
              <a:spcPct val="100000"/>
            </a:lnSpc>
          </a:pPr>
          <a:r>
            <a:rPr lang="en-US"/>
            <a:t>The family of one member of our group has the company that we have talked about, and we wanted to help it grow with our abilities.</a:t>
          </a:r>
        </a:p>
      </dgm:t>
    </dgm:pt>
    <dgm:pt modelId="{34BA638D-CFAE-499D-BEB8-8AAD7D963429}" type="parTrans" cxnId="{421B8989-A602-432B-80AB-DD34831126AF}">
      <dgm:prSet/>
      <dgm:spPr/>
      <dgm:t>
        <a:bodyPr/>
        <a:lstStyle/>
        <a:p>
          <a:endParaRPr lang="en-US"/>
        </a:p>
      </dgm:t>
    </dgm:pt>
    <dgm:pt modelId="{D60F0593-7556-4983-A56B-0F19887C6ADB}" type="sibTrans" cxnId="{421B8989-A602-432B-80AB-DD34831126AF}">
      <dgm:prSet/>
      <dgm:spPr/>
      <dgm:t>
        <a:bodyPr/>
        <a:lstStyle/>
        <a:p>
          <a:endParaRPr lang="en-US"/>
        </a:p>
      </dgm:t>
    </dgm:pt>
    <dgm:pt modelId="{D6386C7F-9116-4F59-BB16-9D81055288CF}" type="pres">
      <dgm:prSet presAssocID="{4181FCF4-5FCD-4A02-B363-248B8D6F0221}" presName="root" presStyleCnt="0">
        <dgm:presLayoutVars>
          <dgm:dir/>
          <dgm:resizeHandles val="exact"/>
        </dgm:presLayoutVars>
      </dgm:prSet>
      <dgm:spPr/>
    </dgm:pt>
    <dgm:pt modelId="{01D551B8-52F4-4DAE-B3D0-4D7EBF6E11B6}" type="pres">
      <dgm:prSet presAssocID="{4181FCF4-5FCD-4A02-B363-248B8D6F0221}" presName="container" presStyleCnt="0">
        <dgm:presLayoutVars>
          <dgm:dir/>
          <dgm:resizeHandles val="exact"/>
        </dgm:presLayoutVars>
      </dgm:prSet>
      <dgm:spPr/>
    </dgm:pt>
    <dgm:pt modelId="{48D5ECD3-9401-45FB-9A7D-FCE6AF72C3A7}" type="pres">
      <dgm:prSet presAssocID="{85D8C024-CC72-4566-9AA9-108F5A1421CC}" presName="compNode" presStyleCnt="0"/>
      <dgm:spPr/>
    </dgm:pt>
    <dgm:pt modelId="{1CEF63B4-F2C2-4607-B823-5687962DE333}" type="pres">
      <dgm:prSet presAssocID="{85D8C024-CC72-4566-9AA9-108F5A1421CC}" presName="iconBgRect" presStyleLbl="bgShp" presStyleIdx="0" presStyleCnt="4"/>
      <dgm:spPr/>
    </dgm:pt>
    <dgm:pt modelId="{3A2AC633-6BDE-4FCC-BF59-7D1E049471F9}" type="pres">
      <dgm:prSet presAssocID="{85D8C024-CC72-4566-9AA9-108F5A1421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iosque"/>
        </a:ext>
      </dgm:extLst>
    </dgm:pt>
    <dgm:pt modelId="{6026A5F1-1996-4801-8A0E-D163663A0815}" type="pres">
      <dgm:prSet presAssocID="{85D8C024-CC72-4566-9AA9-108F5A1421CC}" presName="spaceRect" presStyleCnt="0"/>
      <dgm:spPr/>
    </dgm:pt>
    <dgm:pt modelId="{6D04CF83-0D18-411A-9A2A-E5407E646EF5}" type="pres">
      <dgm:prSet presAssocID="{85D8C024-CC72-4566-9AA9-108F5A1421CC}" presName="textRect" presStyleLbl="revTx" presStyleIdx="0" presStyleCnt="4">
        <dgm:presLayoutVars>
          <dgm:chMax val="1"/>
          <dgm:chPref val="1"/>
        </dgm:presLayoutVars>
      </dgm:prSet>
      <dgm:spPr/>
    </dgm:pt>
    <dgm:pt modelId="{B24A74FD-6DBC-4A1A-AB40-FDA2EEB68C4A}" type="pres">
      <dgm:prSet presAssocID="{25CF4791-C5BD-4586-B90A-F0E5A94E90EF}" presName="sibTrans" presStyleLbl="sibTrans2D1" presStyleIdx="0" presStyleCnt="0"/>
      <dgm:spPr/>
    </dgm:pt>
    <dgm:pt modelId="{78F86242-10F7-4524-B927-76F22B50CDFB}" type="pres">
      <dgm:prSet presAssocID="{8132765C-A688-452E-8B21-2D453F51592C}" presName="compNode" presStyleCnt="0"/>
      <dgm:spPr/>
    </dgm:pt>
    <dgm:pt modelId="{D7E887F8-E1AC-41A5-A355-D3FFA529EAFF}" type="pres">
      <dgm:prSet presAssocID="{8132765C-A688-452E-8B21-2D453F51592C}" presName="iconBgRect" presStyleLbl="bgShp" presStyleIdx="1" presStyleCnt="4"/>
      <dgm:spPr/>
    </dgm:pt>
    <dgm:pt modelId="{54E5CFAB-4385-4B9D-8C15-37DDB5E4FE40}" type="pres">
      <dgm:prSet presAssocID="{8132765C-A688-452E-8B21-2D453F5159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79936D42-B932-458D-B469-88D577E0F34F}" type="pres">
      <dgm:prSet presAssocID="{8132765C-A688-452E-8B21-2D453F51592C}" presName="spaceRect" presStyleCnt="0"/>
      <dgm:spPr/>
    </dgm:pt>
    <dgm:pt modelId="{8180E528-D340-430E-BD3C-7CC67804E400}" type="pres">
      <dgm:prSet presAssocID="{8132765C-A688-452E-8B21-2D453F51592C}" presName="textRect" presStyleLbl="revTx" presStyleIdx="1" presStyleCnt="4">
        <dgm:presLayoutVars>
          <dgm:chMax val="1"/>
          <dgm:chPref val="1"/>
        </dgm:presLayoutVars>
      </dgm:prSet>
      <dgm:spPr/>
    </dgm:pt>
    <dgm:pt modelId="{288F66F1-7B9A-472E-AAE1-EA2753AD3709}" type="pres">
      <dgm:prSet presAssocID="{E2A06102-D76B-49BE-88B9-6AF60CB502DB}" presName="sibTrans" presStyleLbl="sibTrans2D1" presStyleIdx="0" presStyleCnt="0"/>
      <dgm:spPr/>
    </dgm:pt>
    <dgm:pt modelId="{FF1AA7F8-84ED-4078-89D4-0B4021035D71}" type="pres">
      <dgm:prSet presAssocID="{728FBF86-EB43-45D4-9398-53499DDABAAB}" presName="compNode" presStyleCnt="0"/>
      <dgm:spPr/>
    </dgm:pt>
    <dgm:pt modelId="{9ACB4B98-227D-480F-82F3-B04EF2B35CFC}" type="pres">
      <dgm:prSet presAssocID="{728FBF86-EB43-45D4-9398-53499DDABAAB}" presName="iconBgRect" presStyleLbl="bgShp" presStyleIdx="2" presStyleCnt="4"/>
      <dgm:spPr/>
    </dgm:pt>
    <dgm:pt modelId="{701F0344-B0FC-45F6-8075-000D64A70B46}" type="pres">
      <dgm:prSet presAssocID="{728FBF86-EB43-45D4-9398-53499DDABA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ela"/>
        </a:ext>
      </dgm:extLst>
    </dgm:pt>
    <dgm:pt modelId="{05BCB435-CC84-4842-9F9E-774407337679}" type="pres">
      <dgm:prSet presAssocID="{728FBF86-EB43-45D4-9398-53499DDABAAB}" presName="spaceRect" presStyleCnt="0"/>
      <dgm:spPr/>
    </dgm:pt>
    <dgm:pt modelId="{41B45196-0E0D-4C83-9F7A-4C399441FD29}" type="pres">
      <dgm:prSet presAssocID="{728FBF86-EB43-45D4-9398-53499DDABAAB}" presName="textRect" presStyleLbl="revTx" presStyleIdx="2" presStyleCnt="4">
        <dgm:presLayoutVars>
          <dgm:chMax val="1"/>
          <dgm:chPref val="1"/>
        </dgm:presLayoutVars>
      </dgm:prSet>
      <dgm:spPr/>
    </dgm:pt>
    <dgm:pt modelId="{471400D0-D785-43AC-A5F0-AAFD7FE89782}" type="pres">
      <dgm:prSet presAssocID="{143949D6-3F31-492E-A6A1-716D0F4FE0BE}" presName="sibTrans" presStyleLbl="sibTrans2D1" presStyleIdx="0" presStyleCnt="0"/>
      <dgm:spPr/>
    </dgm:pt>
    <dgm:pt modelId="{6B1319FF-42E9-4D99-BCF6-EA59017C1A63}" type="pres">
      <dgm:prSet presAssocID="{A1930913-DA39-4585-9BED-19E2862493E7}" presName="compNode" presStyleCnt="0"/>
      <dgm:spPr/>
    </dgm:pt>
    <dgm:pt modelId="{51C4ED6E-8B61-409C-830A-4B03D331342F}" type="pres">
      <dgm:prSet presAssocID="{A1930913-DA39-4585-9BED-19E2862493E7}" presName="iconBgRect" presStyleLbl="bgShp" presStyleIdx="3" presStyleCnt="4"/>
      <dgm:spPr/>
    </dgm:pt>
    <dgm:pt modelId="{45EE58E6-1E88-4285-A4E2-EC99CFC91405}" type="pres">
      <dgm:prSet presAssocID="{A1930913-DA39-4585-9BED-19E2862493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hare With Person"/>
        </a:ext>
      </dgm:extLst>
    </dgm:pt>
    <dgm:pt modelId="{B6F197E9-8578-40DA-8298-6073B09AACCC}" type="pres">
      <dgm:prSet presAssocID="{A1930913-DA39-4585-9BED-19E2862493E7}" presName="spaceRect" presStyleCnt="0"/>
      <dgm:spPr/>
    </dgm:pt>
    <dgm:pt modelId="{4693B1DF-2E14-4BD9-8E3F-E6FD2D85A5DF}" type="pres">
      <dgm:prSet presAssocID="{A1930913-DA39-4585-9BED-19E2862493E7}" presName="textRect" presStyleLbl="revTx" presStyleIdx="3" presStyleCnt="4">
        <dgm:presLayoutVars>
          <dgm:chMax val="1"/>
          <dgm:chPref val="1"/>
        </dgm:presLayoutVars>
      </dgm:prSet>
      <dgm:spPr/>
    </dgm:pt>
  </dgm:ptLst>
  <dgm:cxnLst>
    <dgm:cxn modelId="{9C1AF81C-5BF8-43C3-83E2-C0390664A575}" type="presOf" srcId="{A1930913-DA39-4585-9BED-19E2862493E7}" destId="{4693B1DF-2E14-4BD9-8E3F-E6FD2D85A5DF}" srcOrd="0" destOrd="0" presId="urn:microsoft.com/office/officeart/2018/2/layout/IconCircleList"/>
    <dgm:cxn modelId="{8E9E5E39-1631-4DB6-B540-4499E365EA0E}" srcId="{4181FCF4-5FCD-4A02-B363-248B8D6F0221}" destId="{728FBF86-EB43-45D4-9398-53499DDABAAB}" srcOrd="2" destOrd="0" parTransId="{691738A4-EDB5-415E-ABEC-E46CF838772F}" sibTransId="{143949D6-3F31-492E-A6A1-716D0F4FE0BE}"/>
    <dgm:cxn modelId="{EDAF9367-728E-428C-9682-43EDF42DDF2D}" type="presOf" srcId="{85D8C024-CC72-4566-9AA9-108F5A1421CC}" destId="{6D04CF83-0D18-411A-9A2A-E5407E646EF5}" srcOrd="0" destOrd="0" presId="urn:microsoft.com/office/officeart/2018/2/layout/IconCircleList"/>
    <dgm:cxn modelId="{147C957C-7C99-403F-8E91-D4162896559A}" type="presOf" srcId="{143949D6-3F31-492E-A6A1-716D0F4FE0BE}" destId="{471400D0-D785-43AC-A5F0-AAFD7FE89782}" srcOrd="0" destOrd="0" presId="urn:microsoft.com/office/officeart/2018/2/layout/IconCircleList"/>
    <dgm:cxn modelId="{421B8989-A602-432B-80AB-DD34831126AF}" srcId="{4181FCF4-5FCD-4A02-B363-248B8D6F0221}" destId="{A1930913-DA39-4585-9BED-19E2862493E7}" srcOrd="3" destOrd="0" parTransId="{34BA638D-CFAE-499D-BEB8-8AAD7D963429}" sibTransId="{D60F0593-7556-4983-A56B-0F19887C6ADB}"/>
    <dgm:cxn modelId="{CA83979F-159C-4091-912C-4C110A207561}" type="presOf" srcId="{728FBF86-EB43-45D4-9398-53499DDABAAB}" destId="{41B45196-0E0D-4C83-9F7A-4C399441FD29}" srcOrd="0" destOrd="0" presId="urn:microsoft.com/office/officeart/2018/2/layout/IconCircleList"/>
    <dgm:cxn modelId="{A9977EB4-1C20-4E65-9D39-0A863964DF76}" type="presOf" srcId="{4181FCF4-5FCD-4A02-B363-248B8D6F0221}" destId="{D6386C7F-9116-4F59-BB16-9D81055288CF}" srcOrd="0" destOrd="0" presId="urn:microsoft.com/office/officeart/2018/2/layout/IconCircleList"/>
    <dgm:cxn modelId="{B8F187BE-DDAF-4456-84F0-2F450A57CFB1}" type="presOf" srcId="{E2A06102-D76B-49BE-88B9-6AF60CB502DB}" destId="{288F66F1-7B9A-472E-AAE1-EA2753AD3709}" srcOrd="0" destOrd="0" presId="urn:microsoft.com/office/officeart/2018/2/layout/IconCircleList"/>
    <dgm:cxn modelId="{7FCC24E2-14E1-4A8D-83E3-CAA67D044AA2}" type="presOf" srcId="{25CF4791-C5BD-4586-B90A-F0E5A94E90EF}" destId="{B24A74FD-6DBC-4A1A-AB40-FDA2EEB68C4A}" srcOrd="0" destOrd="0" presId="urn:microsoft.com/office/officeart/2018/2/layout/IconCircleList"/>
    <dgm:cxn modelId="{5976B9F2-3C54-49EF-84D3-E20505B70AD8}" type="presOf" srcId="{8132765C-A688-452E-8B21-2D453F51592C}" destId="{8180E528-D340-430E-BD3C-7CC67804E400}" srcOrd="0" destOrd="0" presId="urn:microsoft.com/office/officeart/2018/2/layout/IconCircleList"/>
    <dgm:cxn modelId="{DCC033FC-0E4E-4AC9-A072-772C0D90E7B6}" srcId="{4181FCF4-5FCD-4A02-B363-248B8D6F0221}" destId="{8132765C-A688-452E-8B21-2D453F51592C}" srcOrd="1" destOrd="0" parTransId="{4AFA2A1C-C39E-4C13-96CD-14E197FE488D}" sibTransId="{E2A06102-D76B-49BE-88B9-6AF60CB502DB}"/>
    <dgm:cxn modelId="{9DA6B3FD-F84A-4B06-8D2D-F5844C59D713}" srcId="{4181FCF4-5FCD-4A02-B363-248B8D6F0221}" destId="{85D8C024-CC72-4566-9AA9-108F5A1421CC}" srcOrd="0" destOrd="0" parTransId="{1BEF3D49-A097-4B34-8DA6-2C1BED64063B}" sibTransId="{25CF4791-C5BD-4586-B90A-F0E5A94E90EF}"/>
    <dgm:cxn modelId="{CCD86A28-73EC-4812-B992-2E9DE045972F}" type="presParOf" srcId="{D6386C7F-9116-4F59-BB16-9D81055288CF}" destId="{01D551B8-52F4-4DAE-B3D0-4D7EBF6E11B6}" srcOrd="0" destOrd="0" presId="urn:microsoft.com/office/officeart/2018/2/layout/IconCircleList"/>
    <dgm:cxn modelId="{D8D69CF2-4BCE-426E-BE97-808A079221E4}" type="presParOf" srcId="{01D551B8-52F4-4DAE-B3D0-4D7EBF6E11B6}" destId="{48D5ECD3-9401-45FB-9A7D-FCE6AF72C3A7}" srcOrd="0" destOrd="0" presId="urn:microsoft.com/office/officeart/2018/2/layout/IconCircleList"/>
    <dgm:cxn modelId="{553EA69C-9929-4001-B1D9-F3897C7E8818}" type="presParOf" srcId="{48D5ECD3-9401-45FB-9A7D-FCE6AF72C3A7}" destId="{1CEF63B4-F2C2-4607-B823-5687962DE333}" srcOrd="0" destOrd="0" presId="urn:microsoft.com/office/officeart/2018/2/layout/IconCircleList"/>
    <dgm:cxn modelId="{0160CBEB-AE26-4082-967D-2CA1EE851F46}" type="presParOf" srcId="{48D5ECD3-9401-45FB-9A7D-FCE6AF72C3A7}" destId="{3A2AC633-6BDE-4FCC-BF59-7D1E049471F9}" srcOrd="1" destOrd="0" presId="urn:microsoft.com/office/officeart/2018/2/layout/IconCircleList"/>
    <dgm:cxn modelId="{89114B40-7A16-45F4-B238-7E80552350B0}" type="presParOf" srcId="{48D5ECD3-9401-45FB-9A7D-FCE6AF72C3A7}" destId="{6026A5F1-1996-4801-8A0E-D163663A0815}" srcOrd="2" destOrd="0" presId="urn:microsoft.com/office/officeart/2018/2/layout/IconCircleList"/>
    <dgm:cxn modelId="{2BA63C21-14DE-4192-BB8E-BEF773C96759}" type="presParOf" srcId="{48D5ECD3-9401-45FB-9A7D-FCE6AF72C3A7}" destId="{6D04CF83-0D18-411A-9A2A-E5407E646EF5}" srcOrd="3" destOrd="0" presId="urn:microsoft.com/office/officeart/2018/2/layout/IconCircleList"/>
    <dgm:cxn modelId="{A91E7344-4023-48F4-A236-C268AFAFDC6E}" type="presParOf" srcId="{01D551B8-52F4-4DAE-B3D0-4D7EBF6E11B6}" destId="{B24A74FD-6DBC-4A1A-AB40-FDA2EEB68C4A}" srcOrd="1" destOrd="0" presId="urn:microsoft.com/office/officeart/2018/2/layout/IconCircleList"/>
    <dgm:cxn modelId="{98EEB845-6AA8-4015-853E-A068D91F2DFD}" type="presParOf" srcId="{01D551B8-52F4-4DAE-B3D0-4D7EBF6E11B6}" destId="{78F86242-10F7-4524-B927-76F22B50CDFB}" srcOrd="2" destOrd="0" presId="urn:microsoft.com/office/officeart/2018/2/layout/IconCircleList"/>
    <dgm:cxn modelId="{6D69D1B8-318C-4B1D-BD31-10F28B2F67C6}" type="presParOf" srcId="{78F86242-10F7-4524-B927-76F22B50CDFB}" destId="{D7E887F8-E1AC-41A5-A355-D3FFA529EAFF}" srcOrd="0" destOrd="0" presId="urn:microsoft.com/office/officeart/2018/2/layout/IconCircleList"/>
    <dgm:cxn modelId="{0E22E452-D7EA-42AD-A976-83B9333E654D}" type="presParOf" srcId="{78F86242-10F7-4524-B927-76F22B50CDFB}" destId="{54E5CFAB-4385-4B9D-8C15-37DDB5E4FE40}" srcOrd="1" destOrd="0" presId="urn:microsoft.com/office/officeart/2018/2/layout/IconCircleList"/>
    <dgm:cxn modelId="{7F386C65-791D-49F7-901D-BB81A0318A81}" type="presParOf" srcId="{78F86242-10F7-4524-B927-76F22B50CDFB}" destId="{79936D42-B932-458D-B469-88D577E0F34F}" srcOrd="2" destOrd="0" presId="urn:microsoft.com/office/officeart/2018/2/layout/IconCircleList"/>
    <dgm:cxn modelId="{442FC868-B077-428A-B893-FB42C8C702F4}" type="presParOf" srcId="{78F86242-10F7-4524-B927-76F22B50CDFB}" destId="{8180E528-D340-430E-BD3C-7CC67804E400}" srcOrd="3" destOrd="0" presId="urn:microsoft.com/office/officeart/2018/2/layout/IconCircleList"/>
    <dgm:cxn modelId="{37949AA6-6331-472B-BCBE-B8D5B0364C54}" type="presParOf" srcId="{01D551B8-52F4-4DAE-B3D0-4D7EBF6E11B6}" destId="{288F66F1-7B9A-472E-AAE1-EA2753AD3709}" srcOrd="3" destOrd="0" presId="urn:microsoft.com/office/officeart/2018/2/layout/IconCircleList"/>
    <dgm:cxn modelId="{985CBFB0-8963-45E1-8E5B-194449CF8046}" type="presParOf" srcId="{01D551B8-52F4-4DAE-B3D0-4D7EBF6E11B6}" destId="{FF1AA7F8-84ED-4078-89D4-0B4021035D71}" srcOrd="4" destOrd="0" presId="urn:microsoft.com/office/officeart/2018/2/layout/IconCircleList"/>
    <dgm:cxn modelId="{B3EB7F63-F115-46DF-B542-096E613BE016}" type="presParOf" srcId="{FF1AA7F8-84ED-4078-89D4-0B4021035D71}" destId="{9ACB4B98-227D-480F-82F3-B04EF2B35CFC}" srcOrd="0" destOrd="0" presId="urn:microsoft.com/office/officeart/2018/2/layout/IconCircleList"/>
    <dgm:cxn modelId="{949B629E-7ED4-48A9-B2CA-2BD4C41D34D8}" type="presParOf" srcId="{FF1AA7F8-84ED-4078-89D4-0B4021035D71}" destId="{701F0344-B0FC-45F6-8075-000D64A70B46}" srcOrd="1" destOrd="0" presId="urn:microsoft.com/office/officeart/2018/2/layout/IconCircleList"/>
    <dgm:cxn modelId="{1F31BE0C-5F08-462F-ADE8-4984BA0C761F}" type="presParOf" srcId="{FF1AA7F8-84ED-4078-89D4-0B4021035D71}" destId="{05BCB435-CC84-4842-9F9E-774407337679}" srcOrd="2" destOrd="0" presId="urn:microsoft.com/office/officeart/2018/2/layout/IconCircleList"/>
    <dgm:cxn modelId="{BAFA5C50-9293-4524-9703-548722F8FF91}" type="presParOf" srcId="{FF1AA7F8-84ED-4078-89D4-0B4021035D71}" destId="{41B45196-0E0D-4C83-9F7A-4C399441FD29}" srcOrd="3" destOrd="0" presId="urn:microsoft.com/office/officeart/2018/2/layout/IconCircleList"/>
    <dgm:cxn modelId="{47E0D0FB-E308-489B-A57E-35793337644F}" type="presParOf" srcId="{01D551B8-52F4-4DAE-B3D0-4D7EBF6E11B6}" destId="{471400D0-D785-43AC-A5F0-AAFD7FE89782}" srcOrd="5" destOrd="0" presId="urn:microsoft.com/office/officeart/2018/2/layout/IconCircleList"/>
    <dgm:cxn modelId="{D93B41EB-B013-4125-8B6C-D32E9559C046}" type="presParOf" srcId="{01D551B8-52F4-4DAE-B3D0-4D7EBF6E11B6}" destId="{6B1319FF-42E9-4D99-BCF6-EA59017C1A63}" srcOrd="6" destOrd="0" presId="urn:microsoft.com/office/officeart/2018/2/layout/IconCircleList"/>
    <dgm:cxn modelId="{D5773BA8-0319-4C74-BEC0-4DD21B334995}" type="presParOf" srcId="{6B1319FF-42E9-4D99-BCF6-EA59017C1A63}" destId="{51C4ED6E-8B61-409C-830A-4B03D331342F}" srcOrd="0" destOrd="0" presId="urn:microsoft.com/office/officeart/2018/2/layout/IconCircleList"/>
    <dgm:cxn modelId="{0C0A9650-E854-4863-8AE4-FF95C5395223}" type="presParOf" srcId="{6B1319FF-42E9-4D99-BCF6-EA59017C1A63}" destId="{45EE58E6-1E88-4285-A4E2-EC99CFC91405}" srcOrd="1" destOrd="0" presId="urn:microsoft.com/office/officeart/2018/2/layout/IconCircleList"/>
    <dgm:cxn modelId="{275F7E48-6753-46B0-8AC5-E22A43ABCB17}" type="presParOf" srcId="{6B1319FF-42E9-4D99-BCF6-EA59017C1A63}" destId="{B6F197E9-8578-40DA-8298-6073B09AACCC}" srcOrd="2" destOrd="0" presId="urn:microsoft.com/office/officeart/2018/2/layout/IconCircleList"/>
    <dgm:cxn modelId="{276E2B65-9428-4EAB-A02F-E257491AF94A}" type="presParOf" srcId="{6B1319FF-42E9-4D99-BCF6-EA59017C1A63}" destId="{4693B1DF-2E14-4BD9-8E3F-E6FD2D85A5D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F63B4-F2C2-4607-B823-5687962DE333}">
      <dsp:nvSpPr>
        <dsp:cNvPr id="0" name=""/>
        <dsp:cNvSpPr/>
      </dsp:nvSpPr>
      <dsp:spPr>
        <a:xfrm>
          <a:off x="19799" y="276847"/>
          <a:ext cx="1467975" cy="14679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AC633-6BDE-4FCC-BF59-7D1E049471F9}">
      <dsp:nvSpPr>
        <dsp:cNvPr id="0" name=""/>
        <dsp:cNvSpPr/>
      </dsp:nvSpPr>
      <dsp:spPr>
        <a:xfrm>
          <a:off x="328074" y="585122"/>
          <a:ext cx="851425" cy="851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04CF83-0D18-411A-9A2A-E5407E646EF5}">
      <dsp:nvSpPr>
        <dsp:cNvPr id="0" name=""/>
        <dsp:cNvSpPr/>
      </dsp:nvSpPr>
      <dsp:spPr>
        <a:xfrm>
          <a:off x="1802341" y="276847"/>
          <a:ext cx="3460227" cy="146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Design a functional WebSite for an existing company that sells Hygiene products and equipment. </a:t>
          </a:r>
        </a:p>
      </dsp:txBody>
      <dsp:txXfrm>
        <a:off x="1802341" y="276847"/>
        <a:ext cx="3460227" cy="1467975"/>
      </dsp:txXfrm>
    </dsp:sp>
    <dsp:sp modelId="{D7E887F8-E1AC-41A5-A355-D3FFA529EAFF}">
      <dsp:nvSpPr>
        <dsp:cNvPr id="0" name=""/>
        <dsp:cNvSpPr/>
      </dsp:nvSpPr>
      <dsp:spPr>
        <a:xfrm>
          <a:off x="5865487" y="276847"/>
          <a:ext cx="1467975" cy="14679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5CFAB-4385-4B9D-8C15-37DDB5E4FE40}">
      <dsp:nvSpPr>
        <dsp:cNvPr id="0" name=""/>
        <dsp:cNvSpPr/>
      </dsp:nvSpPr>
      <dsp:spPr>
        <a:xfrm>
          <a:off x="6173762" y="585122"/>
          <a:ext cx="851425" cy="851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0E528-D340-430E-BD3C-7CC67804E400}">
      <dsp:nvSpPr>
        <dsp:cNvPr id="0" name=""/>
        <dsp:cNvSpPr/>
      </dsp:nvSpPr>
      <dsp:spPr>
        <a:xfrm>
          <a:off x="7648028" y="276847"/>
          <a:ext cx="3460227" cy="146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Develop our front and back-end skills</a:t>
          </a:r>
        </a:p>
      </dsp:txBody>
      <dsp:txXfrm>
        <a:off x="7648028" y="276847"/>
        <a:ext cx="3460227" cy="1467975"/>
      </dsp:txXfrm>
    </dsp:sp>
    <dsp:sp modelId="{9ACB4B98-227D-480F-82F3-B04EF2B35CFC}">
      <dsp:nvSpPr>
        <dsp:cNvPr id="0" name=""/>
        <dsp:cNvSpPr/>
      </dsp:nvSpPr>
      <dsp:spPr>
        <a:xfrm>
          <a:off x="19799" y="2459569"/>
          <a:ext cx="1467975" cy="14679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F0344-B0FC-45F6-8075-000D64A70B46}">
      <dsp:nvSpPr>
        <dsp:cNvPr id="0" name=""/>
        <dsp:cNvSpPr/>
      </dsp:nvSpPr>
      <dsp:spPr>
        <a:xfrm>
          <a:off x="328074" y="2767844"/>
          <a:ext cx="851425" cy="8514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B45196-0E0D-4C83-9F7A-4C399441FD29}">
      <dsp:nvSpPr>
        <dsp:cNvPr id="0" name=""/>
        <dsp:cNvSpPr/>
      </dsp:nvSpPr>
      <dsp:spPr>
        <a:xfrm>
          <a:off x="1802341" y="2459569"/>
          <a:ext cx="3460227" cy="146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Data Base - Javascript.</a:t>
          </a:r>
        </a:p>
      </dsp:txBody>
      <dsp:txXfrm>
        <a:off x="1802341" y="2459569"/>
        <a:ext cx="3460227" cy="1467975"/>
      </dsp:txXfrm>
    </dsp:sp>
    <dsp:sp modelId="{51C4ED6E-8B61-409C-830A-4B03D331342F}">
      <dsp:nvSpPr>
        <dsp:cNvPr id="0" name=""/>
        <dsp:cNvSpPr/>
      </dsp:nvSpPr>
      <dsp:spPr>
        <a:xfrm>
          <a:off x="5865487" y="2459569"/>
          <a:ext cx="1467975" cy="14679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E58E6-1E88-4285-A4E2-EC99CFC91405}">
      <dsp:nvSpPr>
        <dsp:cNvPr id="0" name=""/>
        <dsp:cNvSpPr/>
      </dsp:nvSpPr>
      <dsp:spPr>
        <a:xfrm>
          <a:off x="6173762" y="2767844"/>
          <a:ext cx="851425" cy="8514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93B1DF-2E14-4BD9-8E3F-E6FD2D85A5DF}">
      <dsp:nvSpPr>
        <dsp:cNvPr id="0" name=""/>
        <dsp:cNvSpPr/>
      </dsp:nvSpPr>
      <dsp:spPr>
        <a:xfrm>
          <a:off x="7648028" y="2459569"/>
          <a:ext cx="3460227" cy="1467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The family of one member of our group has the company that we have talked about, and we wanted to help it grow with our abilities.</a:t>
          </a:r>
        </a:p>
      </dsp:txBody>
      <dsp:txXfrm>
        <a:off x="7648028" y="2459569"/>
        <a:ext cx="3460227" cy="14679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5/25/2023</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‹nº›</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fld id="{92FD617E-DE40-48B9-BAA5-A0AE271AA7B5}" type="slidenum">
              <a:rPr lang="en-US" smtClean="0"/>
              <a:t>13</a:t>
            </a:fld>
            <a:endParaRPr lang="en-US"/>
          </a:p>
        </p:txBody>
      </p:sp>
    </p:spTree>
    <p:extLst>
      <p:ext uri="{BB962C8B-B14F-4D97-AF65-F5344CB8AC3E}">
        <p14:creationId xmlns:p14="http://schemas.microsoft.com/office/powerpoint/2010/main" val="70192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914400" lvl="1" indent="-457200">
              <a:buFont typeface="+mj-lt"/>
              <a:buAutoNum type="arabicPeriod"/>
            </a:pPr>
            <a:r>
              <a:rPr lang="en-US">
                <a:effectLst/>
                <a:latin typeface="+mj-lt"/>
              </a:rPr>
              <a:t>Simplicity and Accessibility: HTML is relatively easy to learn and understand, making it accessible to beginners. Its syntax is straightforward and intuitive, allowing developers to quickly create the structure and content of a web page.</a:t>
            </a:r>
          </a:p>
          <a:p>
            <a:pPr marL="914400" lvl="1" indent="-457200">
              <a:buFont typeface="+mj-lt"/>
              <a:buAutoNum type="arabicPeriod"/>
            </a:pPr>
            <a:r>
              <a:rPr lang="en-US" b="0" i="0">
                <a:effectLst/>
                <a:latin typeface="Calibri Light (Títulos)"/>
              </a:rPr>
              <a:t>Compatibility: HTML is supported by all major web browsers, ensuring compatibility across different platforms and devices. It enables your website to reach a wider audience without worrying about compatibility issues.</a:t>
            </a:r>
          </a:p>
          <a:p>
            <a:pPr marL="914400" lvl="1" indent="-457200">
              <a:buFont typeface="+mj-lt"/>
              <a:buAutoNum type="arabicPeriod"/>
            </a:pPr>
            <a:r>
              <a:rPr lang="en-US">
                <a:effectLst/>
                <a:latin typeface="+mj-lt"/>
              </a:rPr>
              <a:t>SEO-Friendly: HTML is search engine-friendly by nature. It provides the necessary structure and semantic markup for search engines to understand and index the content of your web pages effectively. This helps improve your website's visibility in search engine results.</a:t>
            </a:r>
          </a:p>
          <a:p>
            <a:pPr marL="914400" lvl="1" indent="-457200">
              <a:buFont typeface="+mj-lt"/>
              <a:buAutoNum type="arabicPeriod"/>
            </a:pPr>
            <a:r>
              <a:rPr lang="en-US">
                <a:effectLst/>
                <a:latin typeface="+mj-lt"/>
              </a:rPr>
              <a:t>Integration with Other Technologies: HTML can easily integrate with other web technologies such as CSS (Cascading Style Sheets) for styling and JavaScript for interactivity. This flexibility allows developers to create dynamic and interactive web pages by combining HTML with other technologies.</a:t>
            </a:r>
          </a:p>
          <a:p>
            <a:pPr marL="914400" lvl="1" indent="-457200">
              <a:buFont typeface="+mj-lt"/>
              <a:buAutoNum type="arabicPeriod"/>
            </a:pPr>
            <a:r>
              <a:rPr lang="en-US">
                <a:effectLst/>
                <a:latin typeface="+mj-lt"/>
              </a:rPr>
              <a:t>Wide Community and Resources: HTML has been around for a long time and has a vast and supportive community. This means there are abundant online resources, tutorials, and documentation available to help you learn and solve problems while developing your website.</a:t>
            </a:r>
          </a:p>
          <a:p>
            <a:endParaRPr lang="pt-PT"/>
          </a:p>
        </p:txBody>
      </p:sp>
      <p:sp>
        <p:nvSpPr>
          <p:cNvPr id="4" name="Marcador de Posição do Número do Diapositivo 3"/>
          <p:cNvSpPr>
            <a:spLocks noGrp="1"/>
          </p:cNvSpPr>
          <p:nvPr>
            <p:ph type="sldNum" sz="quarter" idx="5"/>
          </p:nvPr>
        </p:nvSpPr>
        <p:spPr/>
        <p:txBody>
          <a:bodyPr/>
          <a:lstStyle/>
          <a:p>
            <a:fld id="{92FD617E-DE40-48B9-BAA5-A0AE271AA7B5}" type="slidenum">
              <a:rPr lang="en-US" smtClean="0"/>
              <a:t>15</a:t>
            </a:fld>
            <a:endParaRPr lang="en-US"/>
          </a:p>
        </p:txBody>
      </p:sp>
    </p:spTree>
    <p:extLst>
      <p:ext uri="{BB962C8B-B14F-4D97-AF65-F5344CB8AC3E}">
        <p14:creationId xmlns:p14="http://schemas.microsoft.com/office/powerpoint/2010/main" val="450076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914400" lvl="1" indent="-457200">
              <a:buFont typeface="+mj-lt"/>
              <a:buAutoNum type="arabicPeriod"/>
            </a:pPr>
            <a:r>
              <a:rPr lang="en-US">
                <a:effectLst/>
                <a:latin typeface="+mj-lt"/>
              </a:rPr>
              <a:t>Simplicity and Accessibility: HTML is relatively easy to learn and understand, making it accessible to beginners. Its syntax is straightforward and intuitive, allowing developers to quickly create the structure and content of a web page.</a:t>
            </a:r>
          </a:p>
          <a:p>
            <a:pPr marL="914400" lvl="1" indent="-457200">
              <a:buFont typeface="+mj-lt"/>
              <a:buAutoNum type="arabicPeriod"/>
            </a:pPr>
            <a:r>
              <a:rPr lang="en-US" b="0" i="0">
                <a:effectLst/>
                <a:latin typeface="Calibri Light (Títulos)"/>
              </a:rPr>
              <a:t>Compatibility: HTML is supported by all major web browsers, ensuring compatibility across different platforms and devices. It enables your website to reach a wider audience without worrying about compatibility issues.</a:t>
            </a:r>
          </a:p>
          <a:p>
            <a:pPr marL="914400" lvl="1" indent="-457200">
              <a:buFont typeface="+mj-lt"/>
              <a:buAutoNum type="arabicPeriod"/>
            </a:pPr>
            <a:r>
              <a:rPr lang="en-US">
                <a:effectLst/>
                <a:latin typeface="+mj-lt"/>
              </a:rPr>
              <a:t>SEO-Friendly: HTML is search engine-friendly by nature. It provides the necessary structure and semantic markup for search engines to understand and index the content of your web pages effectively. This helps improve your website's visibility in search engine results.</a:t>
            </a:r>
          </a:p>
          <a:p>
            <a:pPr marL="914400" lvl="1" indent="-457200">
              <a:buFont typeface="+mj-lt"/>
              <a:buAutoNum type="arabicPeriod"/>
            </a:pPr>
            <a:r>
              <a:rPr lang="en-US">
                <a:effectLst/>
                <a:latin typeface="+mj-lt"/>
              </a:rPr>
              <a:t>Integration with Other Technologies: HTML can easily integrate with other web technologies such as CSS (Cascading Style Sheets) for styling and JavaScript for interactivity. This flexibility allows developers to create dynamic and interactive web pages by combining HTML with other technologies.</a:t>
            </a:r>
          </a:p>
          <a:p>
            <a:pPr marL="914400" lvl="1" indent="-457200">
              <a:buFont typeface="+mj-lt"/>
              <a:buAutoNum type="arabicPeriod"/>
            </a:pPr>
            <a:r>
              <a:rPr lang="en-US">
                <a:effectLst/>
                <a:latin typeface="+mj-lt"/>
              </a:rPr>
              <a:t>Wide Community and Resources: HTML has been around for a long time and has a vast and supportive community. This means there are abundant online resources, tutorials, and documentation available to help you learn and solve problems while developing your website.</a:t>
            </a:r>
          </a:p>
          <a:p>
            <a:endParaRPr lang="pt-PT"/>
          </a:p>
        </p:txBody>
      </p:sp>
      <p:sp>
        <p:nvSpPr>
          <p:cNvPr id="4" name="Marcador de Posição do Número do Diapositivo 3"/>
          <p:cNvSpPr>
            <a:spLocks noGrp="1"/>
          </p:cNvSpPr>
          <p:nvPr>
            <p:ph type="sldNum" sz="quarter" idx="5"/>
          </p:nvPr>
        </p:nvSpPr>
        <p:spPr/>
        <p:txBody>
          <a:bodyPr/>
          <a:lstStyle/>
          <a:p>
            <a:fld id="{92FD617E-DE40-48B9-BAA5-A0AE271AA7B5}" type="slidenum">
              <a:rPr lang="en-US" smtClean="0"/>
              <a:t>16</a:t>
            </a:fld>
            <a:endParaRPr lang="en-US"/>
          </a:p>
        </p:txBody>
      </p:sp>
    </p:spTree>
    <p:extLst>
      <p:ext uri="{BB962C8B-B14F-4D97-AF65-F5344CB8AC3E}">
        <p14:creationId xmlns:p14="http://schemas.microsoft.com/office/powerpoint/2010/main" val="1287154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914400" lvl="1" indent="-457200">
              <a:buFont typeface="+mj-lt"/>
              <a:buAutoNum type="arabicPeriod"/>
            </a:pPr>
            <a:r>
              <a:rPr lang="en-US">
                <a:effectLst/>
                <a:latin typeface="+mj-lt"/>
              </a:rPr>
              <a:t>Simplicity and Accessibility: HTML is relatively easy to learn and understand, making it accessible to beginners. Its syntax is straightforward and intuitive, allowing developers to quickly create the structure and content of a web page.</a:t>
            </a:r>
          </a:p>
          <a:p>
            <a:pPr marL="914400" lvl="1" indent="-457200">
              <a:buFont typeface="+mj-lt"/>
              <a:buAutoNum type="arabicPeriod"/>
            </a:pPr>
            <a:r>
              <a:rPr lang="en-US" b="0" i="0">
                <a:effectLst/>
                <a:latin typeface="Calibri Light (Títulos)"/>
              </a:rPr>
              <a:t>Compatibility: HTML is supported by all major web browsers, ensuring compatibility across different platforms and devices. It enables your website to reach a wider audience without worrying about compatibility issues.</a:t>
            </a:r>
          </a:p>
          <a:p>
            <a:pPr marL="914400" lvl="1" indent="-457200">
              <a:buFont typeface="+mj-lt"/>
              <a:buAutoNum type="arabicPeriod"/>
            </a:pPr>
            <a:r>
              <a:rPr lang="en-US">
                <a:effectLst/>
                <a:latin typeface="+mj-lt"/>
              </a:rPr>
              <a:t>SEO-Friendly: HTML is search engine-friendly by nature. It provides the necessary structure and semantic markup for search engines to understand and index the content of your web pages effectively. This helps improve your website's visibility in search engine results.</a:t>
            </a:r>
          </a:p>
          <a:p>
            <a:pPr marL="914400" lvl="1" indent="-457200">
              <a:buFont typeface="+mj-lt"/>
              <a:buAutoNum type="arabicPeriod"/>
            </a:pPr>
            <a:r>
              <a:rPr lang="en-US">
                <a:effectLst/>
                <a:latin typeface="+mj-lt"/>
              </a:rPr>
              <a:t>Integration with Other Technologies: HTML can easily integrate with other web technologies such as CSS (Cascading Style Sheets) for styling and JavaScript for interactivity. This flexibility allows developers to create dynamic and interactive web pages by combining HTML with other technologies.</a:t>
            </a:r>
          </a:p>
          <a:p>
            <a:pPr marL="914400" lvl="1" indent="-457200">
              <a:buFont typeface="+mj-lt"/>
              <a:buAutoNum type="arabicPeriod"/>
            </a:pPr>
            <a:r>
              <a:rPr lang="en-US">
                <a:effectLst/>
                <a:latin typeface="+mj-lt"/>
              </a:rPr>
              <a:t>Wide Community and Resources: HTML has been around for a long time and has a vast and supportive community. This means there are abundant online resources, tutorials, and documentation available to help you learn and solve problems while developing your website.</a:t>
            </a:r>
          </a:p>
          <a:p>
            <a:endParaRPr lang="pt-PT"/>
          </a:p>
        </p:txBody>
      </p:sp>
      <p:sp>
        <p:nvSpPr>
          <p:cNvPr id="4" name="Marcador de Posição do Número do Diapositivo 3"/>
          <p:cNvSpPr>
            <a:spLocks noGrp="1"/>
          </p:cNvSpPr>
          <p:nvPr>
            <p:ph type="sldNum" sz="quarter" idx="5"/>
          </p:nvPr>
        </p:nvSpPr>
        <p:spPr/>
        <p:txBody>
          <a:bodyPr/>
          <a:lstStyle/>
          <a:p>
            <a:fld id="{92FD617E-DE40-48B9-BAA5-A0AE271AA7B5}" type="slidenum">
              <a:rPr lang="en-US" smtClean="0"/>
              <a:t>17</a:t>
            </a:fld>
            <a:endParaRPr lang="en-US"/>
          </a:p>
        </p:txBody>
      </p:sp>
    </p:spTree>
    <p:extLst>
      <p:ext uri="{BB962C8B-B14F-4D97-AF65-F5344CB8AC3E}">
        <p14:creationId xmlns:p14="http://schemas.microsoft.com/office/powerpoint/2010/main" val="2971735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12558029" y="1"/>
            <a:ext cx="1644047" cy="1816099"/>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Microsoft 365 subscribers)</a:t>
              </a: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5/25/2023</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‹nº›</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b="0" i="0">
                <a:solidFill>
                  <a:srgbClr val="555555"/>
                </a:solidFill>
                <a:effectLst/>
                <a:latin typeface="Open Sans" panose="020B0606030504020204" pitchFamily="34" charset="0"/>
              </a:rPr>
              <a:t>© </a:t>
            </a:r>
            <a:r>
              <a:rPr lang="en-US" sz="1100" b="0" i="0" u="none" strike="noStrike">
                <a:solidFill>
                  <a:srgbClr val="A5CD28"/>
                </a:solidFill>
                <a:effectLst/>
                <a:latin typeface="Open Sans" panose="020B0606030504020204" pitchFamily="34" charset="0"/>
                <a:hlinkClick r:id="rId3" tooltip="PresentationGo!"/>
              </a:rPr>
              <a:t>presentationgo.com</a:t>
            </a:r>
            <a:endParaRPr lang="en-US" sz="1100"/>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2.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tif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 Type="http://schemas.openxmlformats.org/officeDocument/2006/relationships/image" Target="../media/image5.sv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4.png"/><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4.svg"/><Relationship Id="rId5" Type="http://schemas.openxmlformats.org/officeDocument/2006/relationships/image" Target="../media/image7.sv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sv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png"/><Relationship Id="rId30" Type="http://schemas.openxmlformats.org/officeDocument/2006/relationships/image" Target="../media/image32.svg"/></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5601533"/>
          </a:xfrm>
          <a:prstGeom prst="rect">
            <a:avLst/>
          </a:prstGeom>
          <a:solidFill>
            <a:schemeClr val="bg1"/>
          </a:solidFill>
        </p:spPr>
        <p:txBody>
          <a:bodyPr wrap="square" rtlCol="0">
            <a:spAutoFit/>
          </a:bodyPr>
          <a:lstStyle/>
          <a:p>
            <a:pPr>
              <a:spcAft>
                <a:spcPts val="1200"/>
              </a:spcAft>
            </a:pPr>
            <a:r>
              <a:rPr lang="en-US" sz="3600" b="1" dirty="0">
                <a:solidFill>
                  <a:srgbClr val="50B400"/>
                </a:solidFill>
                <a:latin typeface="+mj-lt"/>
              </a:rPr>
              <a:t>HCI - Assignment n.2</a:t>
            </a:r>
          </a:p>
          <a:p>
            <a:pPr>
              <a:spcAft>
                <a:spcPts val="1200"/>
              </a:spcAft>
            </a:pPr>
            <a:r>
              <a:rPr lang="en-US" sz="2800" b="1" dirty="0">
                <a:latin typeface="+mj-lt"/>
              </a:rPr>
              <a:t>Design and prototyping of an application using a human-centered approach </a:t>
            </a:r>
          </a:p>
          <a:p>
            <a:pPr>
              <a:spcAft>
                <a:spcPts val="1200"/>
              </a:spcAft>
            </a:pPr>
            <a:endParaRPr lang="en-US" sz="3200" b="1" dirty="0">
              <a:latin typeface="+mj-lt"/>
            </a:endParaRPr>
          </a:p>
          <a:p>
            <a:pPr>
              <a:spcAft>
                <a:spcPts val="1200"/>
              </a:spcAft>
            </a:pPr>
            <a:r>
              <a:rPr lang="en-US" sz="3200" b="1" dirty="0">
                <a:latin typeface="+mj-lt"/>
              </a:rPr>
              <a:t>Final presentation and demo</a:t>
            </a:r>
          </a:p>
          <a:p>
            <a:pPr>
              <a:spcAft>
                <a:spcPts val="1200"/>
              </a:spcAft>
            </a:pPr>
            <a:br>
              <a:rPr lang="en-US" sz="2800" b="1" dirty="0">
                <a:latin typeface="+mj-lt"/>
              </a:rPr>
            </a:br>
            <a:endParaRPr lang="en-US" sz="2800" b="1" dirty="0">
              <a:latin typeface="+mj-lt"/>
            </a:endParaRPr>
          </a:p>
          <a:p>
            <a:r>
              <a:rPr lang="en-US" sz="2400" b="1" dirty="0">
                <a:latin typeface="+mj-lt"/>
              </a:rPr>
              <a:t>Project Title: </a:t>
            </a:r>
            <a:r>
              <a:rPr lang="en-US" sz="2400" dirty="0">
                <a:latin typeface="+mj-lt"/>
              </a:rPr>
              <a:t>Website for selling Hygiene products and Equipment</a:t>
            </a:r>
          </a:p>
          <a:p>
            <a:r>
              <a:rPr lang="en-US" sz="2400" b="1" dirty="0">
                <a:latin typeface="+mj-lt"/>
              </a:rPr>
              <a:t>Group: </a:t>
            </a:r>
            <a:r>
              <a:rPr lang="en-US" sz="2400" dirty="0">
                <a:latin typeface="+mj-lt"/>
              </a:rPr>
              <a:t>Miguel </a:t>
            </a:r>
            <a:r>
              <a:rPr lang="en-US" sz="2400" dirty="0" err="1">
                <a:latin typeface="+mj-lt"/>
              </a:rPr>
              <a:t>Miragaia</a:t>
            </a:r>
            <a:r>
              <a:rPr lang="en-US" sz="2400" dirty="0">
                <a:latin typeface="+mj-lt"/>
              </a:rPr>
              <a:t> n</a:t>
            </a:r>
            <a:r>
              <a:rPr lang="pt-PT" sz="2400" dirty="0">
                <a:latin typeface="+mj-lt"/>
              </a:rPr>
              <a:t>º108317</a:t>
            </a:r>
            <a:r>
              <a:rPr lang="en-US" sz="2400" dirty="0">
                <a:latin typeface="+mj-lt"/>
              </a:rPr>
              <a:t>, Tiago Cruz n</a:t>
            </a:r>
            <a:r>
              <a:rPr lang="pt-PT" sz="2400" dirty="0">
                <a:latin typeface="+mj-lt"/>
              </a:rPr>
              <a:t>º108615</a:t>
            </a:r>
            <a:r>
              <a:rPr lang="en-US" sz="2400" dirty="0">
                <a:latin typeface="+mj-lt"/>
              </a:rPr>
              <a:t>, </a:t>
            </a:r>
            <a:r>
              <a:rPr lang="en-US" sz="2400" dirty="0" err="1">
                <a:latin typeface="+mj-lt"/>
              </a:rPr>
              <a:t>Gonçalo</a:t>
            </a:r>
            <a:r>
              <a:rPr lang="en-US" sz="2400" dirty="0">
                <a:latin typeface="+mj-lt"/>
              </a:rPr>
              <a:t> Lopes n</a:t>
            </a:r>
            <a:r>
              <a:rPr lang="pt-PT" sz="2400" dirty="0">
                <a:latin typeface="+mj-lt"/>
              </a:rPr>
              <a:t>º107572</a:t>
            </a:r>
            <a:endParaRPr lang="en-US" sz="2400" dirty="0">
              <a:highlight>
                <a:srgbClr val="FFFF00"/>
              </a:highlight>
              <a:latin typeface="+mj-lt"/>
            </a:endParaRPr>
          </a:p>
          <a:p>
            <a:r>
              <a:rPr lang="en-US" sz="2400" b="1" dirty="0">
                <a:latin typeface="+mj-lt"/>
              </a:rPr>
              <a:t>Lab Class: </a:t>
            </a:r>
            <a:r>
              <a:rPr lang="en-US" sz="2400" dirty="0">
                <a:latin typeface="+mj-lt"/>
              </a:rPr>
              <a:t>P4</a:t>
            </a:r>
            <a:br>
              <a:rPr lang="en-US" sz="2400" dirty="0">
                <a:latin typeface="+mj-lt"/>
              </a:rPr>
            </a:br>
            <a:endParaRPr lang="en-US" sz="2400" dirty="0">
              <a:latin typeface="+mj-lt"/>
            </a:endParaRPr>
          </a:p>
          <a:p>
            <a:endParaRPr lang="en-US" sz="28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524156" y="334799"/>
            <a:ext cx="3169861" cy="627005"/>
          </a:xfrm>
          <a:prstGeom prst="rect">
            <a:avLst/>
          </a:prstGeom>
        </p:spPr>
      </p:pic>
      <p:sp>
        <p:nvSpPr>
          <p:cNvPr id="2" name="Foliennummernplatzhalter 1">
            <a:extLst>
              <a:ext uri="{FF2B5EF4-FFF2-40B4-BE49-F238E27FC236}">
                <a16:creationId xmlns:a16="http://schemas.microsoft.com/office/drawing/2014/main" id="{41425ED8-8A8A-6075-5968-7ADEE125AAE3}"/>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477CEAE-CB83-9BF0-A99B-9A70C1111474}"/>
              </a:ext>
            </a:extLst>
          </p:cNvPr>
          <p:cNvSpPr txBox="1"/>
          <p:nvPr/>
        </p:nvSpPr>
        <p:spPr>
          <a:xfrm>
            <a:off x="2612136" y="1720840"/>
            <a:ext cx="6967728" cy="3416320"/>
          </a:xfrm>
          <a:prstGeom prst="rect">
            <a:avLst/>
          </a:prstGeom>
          <a:noFill/>
        </p:spPr>
        <p:txBody>
          <a:bodyPr wrap="square" rtlCol="0">
            <a:spAutoFit/>
          </a:bodyPr>
          <a:lstStyle/>
          <a:p>
            <a:pPr algn="ctr"/>
            <a:r>
              <a:rPr lang="pt-PT" sz="7200" b="1" dirty="0"/>
              <a:t>Vídeo Demonstrativo </a:t>
            </a:r>
            <a:r>
              <a:rPr lang="pt-PT" sz="7200" b="1" dirty="0" err="1"/>
              <a:t>Task</a:t>
            </a:r>
            <a:r>
              <a:rPr lang="pt-PT" sz="7200" b="1" dirty="0"/>
              <a:t> (Carla)</a:t>
            </a:r>
          </a:p>
        </p:txBody>
      </p:sp>
      <p:sp>
        <p:nvSpPr>
          <p:cNvPr id="5" name="CaixaDeTexto 4">
            <a:extLst>
              <a:ext uri="{FF2B5EF4-FFF2-40B4-BE49-F238E27FC236}">
                <a16:creationId xmlns:a16="http://schemas.microsoft.com/office/drawing/2014/main" id="{368838DF-8EC7-3AF6-6CD5-4A82F7939CBD}"/>
              </a:ext>
            </a:extLst>
          </p:cNvPr>
          <p:cNvSpPr txBox="1"/>
          <p:nvPr/>
        </p:nvSpPr>
        <p:spPr>
          <a:xfrm>
            <a:off x="9238488" y="6345257"/>
            <a:ext cx="3087624" cy="584775"/>
          </a:xfrm>
          <a:prstGeom prst="rect">
            <a:avLst/>
          </a:prstGeom>
          <a:noFill/>
        </p:spPr>
        <p:txBody>
          <a:bodyPr wrap="square" rtlCol="0">
            <a:spAutoFit/>
          </a:bodyPr>
          <a:lstStyle/>
          <a:p>
            <a:r>
              <a:rPr lang="pt-PT" sz="1400" dirty="0">
                <a:solidFill>
                  <a:srgbClr val="FF0000"/>
                </a:solidFill>
              </a:rPr>
              <a:t>Tamanho Excede o limite de entrega</a:t>
            </a:r>
          </a:p>
          <a:p>
            <a:endParaRPr lang="pt-PT" dirty="0"/>
          </a:p>
        </p:txBody>
      </p:sp>
    </p:spTree>
    <p:extLst>
      <p:ext uri="{BB962C8B-B14F-4D97-AF65-F5344CB8AC3E}">
        <p14:creationId xmlns:p14="http://schemas.microsoft.com/office/powerpoint/2010/main" val="3764498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00709" y="100263"/>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4. Tasks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59096" y="555745"/>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cxnSp>
        <p:nvCxnSpPr>
          <p:cNvPr id="9" name="Conexão reta 8">
            <a:extLst>
              <a:ext uri="{FF2B5EF4-FFF2-40B4-BE49-F238E27FC236}">
                <a16:creationId xmlns:a16="http://schemas.microsoft.com/office/drawing/2014/main" id="{E4D37A46-B957-A0A2-531A-039C8C93E74A}"/>
              </a:ext>
            </a:extLst>
          </p:cNvPr>
          <p:cNvCxnSpPr>
            <a:cxnSpLocks/>
          </p:cNvCxnSpPr>
          <p:nvPr/>
        </p:nvCxnSpPr>
        <p:spPr>
          <a:xfrm>
            <a:off x="5560936" y="959580"/>
            <a:ext cx="0" cy="5185307"/>
          </a:xfrm>
          <a:prstGeom prst="line">
            <a:avLst/>
          </a:prstGeom>
          <a:ln>
            <a:solidFill>
              <a:srgbClr val="50B400"/>
            </a:solidFill>
          </a:ln>
        </p:spPr>
        <p:style>
          <a:lnRef idx="1">
            <a:schemeClr val="accent1"/>
          </a:lnRef>
          <a:fillRef idx="0">
            <a:schemeClr val="accent1"/>
          </a:fillRef>
          <a:effectRef idx="0">
            <a:schemeClr val="accent1"/>
          </a:effectRef>
          <a:fontRef idx="minor">
            <a:schemeClr val="tx1"/>
          </a:fontRef>
        </p:style>
      </p:cxnSp>
      <p:pic>
        <p:nvPicPr>
          <p:cNvPr id="4" name="Imagem 3" descr="Uma imagem com texto, captura de ecrã, file, diagrama&#10;&#10;Descrição gerada automaticamente">
            <a:extLst>
              <a:ext uri="{FF2B5EF4-FFF2-40B4-BE49-F238E27FC236}">
                <a16:creationId xmlns:a16="http://schemas.microsoft.com/office/drawing/2014/main" id="{37076C63-2B5C-8481-A03F-78F89C3F93FA}"/>
              </a:ext>
            </a:extLst>
          </p:cNvPr>
          <p:cNvPicPr>
            <a:picLocks noChangeAspect="1"/>
          </p:cNvPicPr>
          <p:nvPr/>
        </p:nvPicPr>
        <p:blipFill>
          <a:blip r:embed="rId2"/>
          <a:stretch>
            <a:fillRect/>
          </a:stretch>
        </p:blipFill>
        <p:spPr>
          <a:xfrm>
            <a:off x="6181284" y="965986"/>
            <a:ext cx="3554575" cy="5126791"/>
          </a:xfrm>
          <a:prstGeom prst="rect">
            <a:avLst/>
          </a:prstGeom>
        </p:spPr>
      </p:pic>
      <p:sp>
        <p:nvSpPr>
          <p:cNvPr id="14" name="CaixaDeTexto 13">
            <a:extLst>
              <a:ext uri="{FF2B5EF4-FFF2-40B4-BE49-F238E27FC236}">
                <a16:creationId xmlns:a16="http://schemas.microsoft.com/office/drawing/2014/main" id="{A21A9558-B07A-6BAB-F0FA-675E0EBCA49B}"/>
              </a:ext>
            </a:extLst>
          </p:cNvPr>
          <p:cNvSpPr txBox="1"/>
          <p:nvPr/>
        </p:nvSpPr>
        <p:spPr>
          <a:xfrm>
            <a:off x="5621516" y="5799648"/>
            <a:ext cx="6256762" cy="369332"/>
          </a:xfrm>
          <a:prstGeom prst="rect">
            <a:avLst/>
          </a:prstGeom>
          <a:noFill/>
        </p:spPr>
        <p:txBody>
          <a:bodyPr wrap="square" rtlCol="0">
            <a:spAutoFit/>
          </a:bodyPr>
          <a:lstStyle/>
          <a:p>
            <a:r>
              <a:rPr lang="pt-PT" dirty="0"/>
              <a:t>Fig2. </a:t>
            </a:r>
            <a:r>
              <a:rPr lang="pt-PT" dirty="0" err="1"/>
              <a:t>Carla’s</a:t>
            </a:r>
            <a:r>
              <a:rPr lang="pt-PT" dirty="0"/>
              <a:t> </a:t>
            </a:r>
            <a:r>
              <a:rPr lang="pt-PT" dirty="0" err="1"/>
              <a:t>tasks</a:t>
            </a:r>
            <a:endParaRPr lang="pt-PT" dirty="0"/>
          </a:p>
        </p:txBody>
      </p:sp>
      <p:pic>
        <p:nvPicPr>
          <p:cNvPr id="10" name="Imagem 9" descr="Uma imagem com texto, captura de ecrã, file, Retângulo&#10;&#10;Descrição gerada automaticamente">
            <a:extLst>
              <a:ext uri="{FF2B5EF4-FFF2-40B4-BE49-F238E27FC236}">
                <a16:creationId xmlns:a16="http://schemas.microsoft.com/office/drawing/2014/main" id="{19D72600-7492-39CD-2B2D-D38F547A4144}"/>
              </a:ext>
            </a:extLst>
          </p:cNvPr>
          <p:cNvPicPr>
            <a:picLocks noChangeAspect="1"/>
          </p:cNvPicPr>
          <p:nvPr/>
        </p:nvPicPr>
        <p:blipFill>
          <a:blip r:embed="rId3"/>
          <a:stretch>
            <a:fillRect/>
          </a:stretch>
        </p:blipFill>
        <p:spPr>
          <a:xfrm>
            <a:off x="897142" y="1012696"/>
            <a:ext cx="4525247" cy="5003879"/>
          </a:xfrm>
          <a:prstGeom prst="rect">
            <a:avLst/>
          </a:prstGeom>
        </p:spPr>
      </p:pic>
      <p:sp>
        <p:nvSpPr>
          <p:cNvPr id="12" name="CaixaDeTexto 11">
            <a:extLst>
              <a:ext uri="{FF2B5EF4-FFF2-40B4-BE49-F238E27FC236}">
                <a16:creationId xmlns:a16="http://schemas.microsoft.com/office/drawing/2014/main" id="{73B75B74-494E-3929-5739-58D72BCF1C62}"/>
              </a:ext>
            </a:extLst>
          </p:cNvPr>
          <p:cNvSpPr txBox="1"/>
          <p:nvPr/>
        </p:nvSpPr>
        <p:spPr>
          <a:xfrm>
            <a:off x="171746" y="5800440"/>
            <a:ext cx="6256762" cy="369332"/>
          </a:xfrm>
          <a:prstGeom prst="rect">
            <a:avLst/>
          </a:prstGeom>
          <a:noFill/>
        </p:spPr>
        <p:txBody>
          <a:bodyPr wrap="square" rtlCol="0">
            <a:spAutoFit/>
          </a:bodyPr>
          <a:lstStyle/>
          <a:p>
            <a:r>
              <a:rPr lang="pt-PT"/>
              <a:t>Fig1. Carlos’ </a:t>
            </a:r>
            <a:r>
              <a:rPr lang="pt-PT" err="1"/>
              <a:t>tasks</a:t>
            </a:r>
            <a:endParaRPr lang="pt-PT"/>
          </a:p>
        </p:txBody>
      </p:sp>
    </p:spTree>
    <p:extLst>
      <p:ext uri="{BB962C8B-B14F-4D97-AF65-F5344CB8AC3E}">
        <p14:creationId xmlns:p14="http://schemas.microsoft.com/office/powerpoint/2010/main" val="2303796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131763" y="1843950"/>
            <a:ext cx="4052599" cy="3631763"/>
          </a:xfrm>
          <a:prstGeom prst="rect">
            <a:avLst/>
          </a:prstGeom>
          <a:noFill/>
        </p:spPr>
        <p:txBody>
          <a:bodyPr wrap="square" numCol="1" rtlCol="0">
            <a:spAutoFit/>
          </a:bodyPr>
          <a:lstStyle/>
          <a:p>
            <a:pPr marL="742950" lvl="1" indent="-285750">
              <a:buFont typeface="Wingdings" pitchFamily="2" charset="2"/>
              <a:buChar char="§"/>
            </a:pPr>
            <a:r>
              <a:rPr lang="en-US" sz="2000">
                <a:solidFill>
                  <a:srgbClr val="50B400"/>
                </a:solidFill>
                <a:effectLst/>
                <a:latin typeface="+mj-lt"/>
              </a:rPr>
              <a:t>Non-functional requirements: </a:t>
            </a:r>
            <a:endParaRPr lang="en-US" sz="2000">
              <a:solidFill>
                <a:srgbClr val="50B400"/>
              </a:solidFill>
              <a:latin typeface="+mj-lt"/>
            </a:endParaRPr>
          </a:p>
          <a:p>
            <a:pPr marL="1371600" lvl="2" indent="-457200">
              <a:lnSpc>
                <a:spcPct val="150000"/>
              </a:lnSpc>
              <a:buFont typeface="+mj-lt"/>
              <a:buAutoNum type="arabicParenR"/>
            </a:pPr>
            <a:r>
              <a:rPr lang="en-US" sz="2000">
                <a:effectLst/>
                <a:latin typeface="+mj-lt"/>
              </a:rPr>
              <a:t>Speed</a:t>
            </a:r>
          </a:p>
          <a:p>
            <a:pPr marL="1371600" lvl="2" indent="-457200">
              <a:lnSpc>
                <a:spcPct val="150000"/>
              </a:lnSpc>
              <a:buFont typeface="+mj-lt"/>
              <a:buAutoNum type="arabicParenR"/>
            </a:pPr>
            <a:r>
              <a:rPr lang="en-US" sz="2000">
                <a:effectLst/>
                <a:latin typeface="+mj-lt"/>
              </a:rPr>
              <a:t>Reliability</a:t>
            </a:r>
          </a:p>
          <a:p>
            <a:pPr marL="1371600" lvl="2" indent="-457200">
              <a:lnSpc>
                <a:spcPct val="150000"/>
              </a:lnSpc>
              <a:buFont typeface="+mj-lt"/>
              <a:buAutoNum type="arabicParenR"/>
            </a:pPr>
            <a:r>
              <a:rPr lang="en-US" sz="2000">
                <a:latin typeface="+mj-lt"/>
              </a:rPr>
              <a:t>Usability</a:t>
            </a:r>
          </a:p>
          <a:p>
            <a:pPr lvl="2">
              <a:lnSpc>
                <a:spcPct val="150000"/>
              </a:lnSpc>
            </a:pPr>
            <a:endParaRPr lang="en-US" sz="2000">
              <a:effectLst/>
              <a:latin typeface="+mj-lt"/>
            </a:endParaRPr>
          </a:p>
          <a:p>
            <a:pPr marL="1371600" lvl="2" indent="-457200">
              <a:lnSpc>
                <a:spcPct val="150000"/>
              </a:lnSpc>
              <a:buFont typeface="+mj-lt"/>
              <a:buAutoNum type="arabicParenR"/>
            </a:pPr>
            <a:endParaRPr lang="en-US" sz="2000">
              <a:latin typeface="+mj-lt"/>
            </a:endParaRPr>
          </a:p>
          <a:p>
            <a:pPr marL="1371600" lvl="2" indent="-457200">
              <a:buFont typeface="+mj-lt"/>
              <a:buAutoNum type="arabicParenR"/>
            </a:pPr>
            <a:endParaRPr lang="en-US" sz="2000">
              <a:effectLst/>
              <a:latin typeface="+mj-lt"/>
            </a:endParaRPr>
          </a:p>
          <a:p>
            <a:pPr marL="285750" indent="-285750">
              <a:buFont typeface="Arial" panose="020B0604020202020204" pitchFamily="34" charset="0"/>
              <a:buChar char="•"/>
            </a:pPr>
            <a:endParaRPr lang="en-US" sz="2000">
              <a:latin typeface="+mj-lt"/>
            </a:endParaRPr>
          </a:p>
          <a:p>
            <a:pPr marL="742950" lvl="1" indent="-28575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pic>
        <p:nvPicPr>
          <p:cNvPr id="2" name="Picture 1">
            <a:extLst>
              <a:ext uri="{FF2B5EF4-FFF2-40B4-BE49-F238E27FC236}">
                <a16:creationId xmlns:a16="http://schemas.microsoft.com/office/drawing/2014/main" id="{8FEE50DD-70CF-EF4A-9EEF-504AE5F99987}"/>
              </a:ext>
            </a:extLst>
          </p:cNvPr>
          <p:cNvPicPr>
            <a:picLocks noChangeAspect="1"/>
          </p:cNvPicPr>
          <p:nvPr/>
        </p:nvPicPr>
        <p:blipFill rotWithShape="1">
          <a:blip r:embed="rId2"/>
          <a:srcRect l="24235" r="21898"/>
          <a:stretch/>
        </p:blipFill>
        <p:spPr>
          <a:xfrm>
            <a:off x="9372604" y="1212429"/>
            <a:ext cx="2507932" cy="3216685"/>
          </a:xfrm>
          <a:prstGeom prst="rect">
            <a:avLst/>
          </a:prstGeom>
        </p:spPr>
      </p:pic>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5. 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
        <p:nvSpPr>
          <p:cNvPr id="4" name="CaixaDeTexto 3">
            <a:extLst>
              <a:ext uri="{FF2B5EF4-FFF2-40B4-BE49-F238E27FC236}">
                <a16:creationId xmlns:a16="http://schemas.microsoft.com/office/drawing/2014/main" id="{EFE43865-AB20-31FC-067F-C397D8320205}"/>
              </a:ext>
            </a:extLst>
          </p:cNvPr>
          <p:cNvSpPr txBox="1"/>
          <p:nvPr/>
        </p:nvSpPr>
        <p:spPr>
          <a:xfrm>
            <a:off x="4530570" y="1843949"/>
            <a:ext cx="6096000" cy="3170099"/>
          </a:xfrm>
          <a:prstGeom prst="rect">
            <a:avLst/>
          </a:prstGeom>
          <a:noFill/>
        </p:spPr>
        <p:txBody>
          <a:bodyPr wrap="square" lIns="91440" tIns="45720" rIns="91440" bIns="45720" anchor="t">
            <a:spAutoFit/>
          </a:bodyPr>
          <a:lstStyle/>
          <a:p>
            <a:pPr marL="742950" lvl="1" indent="-285750">
              <a:buFont typeface="Wingdings" pitchFamily="2" charset="2"/>
              <a:buChar char="§"/>
            </a:pPr>
            <a:r>
              <a:rPr lang="en-US" sz="2000">
                <a:solidFill>
                  <a:srgbClr val="50B400"/>
                </a:solidFill>
                <a:effectLst/>
                <a:latin typeface="+mj-lt"/>
              </a:rPr>
              <a:t>Functional Requirements: </a:t>
            </a:r>
            <a:endParaRPr lang="en-US" sz="2000">
              <a:solidFill>
                <a:srgbClr val="50B400"/>
              </a:solidFill>
              <a:latin typeface="+mj-lt"/>
            </a:endParaRPr>
          </a:p>
          <a:p>
            <a:pPr marL="1371600" lvl="2" indent="-457200">
              <a:buFont typeface="+mj-lt"/>
              <a:buAutoNum type="arabicParenR"/>
            </a:pPr>
            <a:r>
              <a:rPr lang="en-US" sz="2000">
                <a:effectLst/>
                <a:latin typeface="+mj-lt"/>
              </a:rPr>
              <a:t>Authentication</a:t>
            </a:r>
          </a:p>
          <a:p>
            <a:pPr marL="1371600" lvl="2" indent="-457200">
              <a:buFont typeface="+mj-lt"/>
              <a:buAutoNum type="arabicParenR"/>
            </a:pPr>
            <a:r>
              <a:rPr lang="en-US" sz="2000">
                <a:latin typeface="+mj-lt"/>
              </a:rPr>
              <a:t>Searching in search bar</a:t>
            </a:r>
          </a:p>
          <a:p>
            <a:pPr marL="1371600" lvl="2" indent="-457200">
              <a:buFont typeface="+mj-lt"/>
              <a:buAutoNum type="arabicParenR"/>
            </a:pPr>
            <a:r>
              <a:rPr lang="en-US" sz="2000">
                <a:effectLst/>
                <a:latin typeface="+mj-lt"/>
              </a:rPr>
              <a:t>Applying filters</a:t>
            </a:r>
          </a:p>
          <a:p>
            <a:pPr marL="1371600" lvl="2" indent="-457200">
              <a:buFont typeface="+mj-lt"/>
              <a:buAutoNum type="arabicParenR"/>
            </a:pPr>
            <a:r>
              <a:rPr lang="en-US" sz="2000">
                <a:latin typeface="+mj-lt"/>
              </a:rPr>
              <a:t>Payment options</a:t>
            </a:r>
            <a:endParaRPr lang="en-US" sz="2000">
              <a:highlight>
                <a:srgbClr val="FFFF00"/>
              </a:highlight>
              <a:latin typeface="+mj-lt"/>
              <a:ea typeface="Calibri Light"/>
              <a:cs typeface="Calibri Light"/>
            </a:endParaRPr>
          </a:p>
          <a:p>
            <a:pPr marL="1371600" lvl="2" indent="-457200">
              <a:buFont typeface="+mj-lt"/>
              <a:buAutoNum type="arabicParenR"/>
            </a:pPr>
            <a:r>
              <a:rPr lang="en-US" sz="2000">
                <a:effectLst/>
                <a:latin typeface="+mj-lt"/>
              </a:rPr>
              <a:t>De</a:t>
            </a:r>
            <a:r>
              <a:rPr lang="en-US" sz="2000">
                <a:latin typeface="+mj-lt"/>
              </a:rPr>
              <a:t>livery options</a:t>
            </a:r>
            <a:endParaRPr lang="en-US" sz="2000">
              <a:highlight>
                <a:srgbClr val="FFFF00"/>
              </a:highlight>
              <a:latin typeface="+mj-lt"/>
              <a:ea typeface="Calibri Light"/>
              <a:cs typeface="Calibri Light"/>
            </a:endParaRPr>
          </a:p>
          <a:p>
            <a:pPr marL="1371600" lvl="2" indent="-457200">
              <a:buFont typeface="+mj-lt"/>
              <a:buAutoNum type="arabicParenR"/>
            </a:pPr>
            <a:r>
              <a:rPr lang="en-US" sz="2000">
                <a:latin typeface="+mj-lt"/>
              </a:rPr>
              <a:t>Add products to shopping cart</a:t>
            </a:r>
          </a:p>
          <a:p>
            <a:pPr marL="1371600" lvl="2" indent="-457200">
              <a:buFont typeface="+mj-lt"/>
              <a:buAutoNum type="arabicParenR"/>
            </a:pPr>
            <a:r>
              <a:rPr lang="en-US" sz="2000">
                <a:latin typeface="+mj-lt"/>
              </a:rPr>
              <a:t>Favorites</a:t>
            </a:r>
            <a:endParaRPr lang="en-US" sz="2000">
              <a:highlight>
                <a:srgbClr val="FFFF00"/>
              </a:highlight>
              <a:latin typeface="+mj-lt"/>
            </a:endParaRPr>
          </a:p>
          <a:p>
            <a:pPr marL="1371600" lvl="2" indent="-457200">
              <a:buFont typeface="+mj-lt"/>
              <a:buAutoNum type="arabicParenR"/>
            </a:pPr>
            <a:r>
              <a:rPr lang="en-US" sz="2000">
                <a:latin typeface="+mj-lt"/>
              </a:rPr>
              <a:t>Access information about us</a:t>
            </a:r>
          </a:p>
          <a:p>
            <a:pPr marL="1371600" lvl="2" indent="-457200">
              <a:buFont typeface="+mj-lt"/>
              <a:buAutoNum type="arabicParenR"/>
            </a:pPr>
            <a:r>
              <a:rPr lang="en-US" sz="2000">
                <a:latin typeface="+mj-lt"/>
              </a:rPr>
              <a:t>Apply discounts</a:t>
            </a:r>
          </a:p>
        </p:txBody>
      </p:sp>
    </p:spTree>
    <p:extLst>
      <p:ext uri="{BB962C8B-B14F-4D97-AF65-F5344CB8AC3E}">
        <p14:creationId xmlns:p14="http://schemas.microsoft.com/office/powerpoint/2010/main" val="137432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385078" y="1783314"/>
            <a:ext cx="3652932" cy="163121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mj-lt"/>
              </a:rPr>
              <a:t>Creation of paper prototype to explore design ideas</a:t>
            </a:r>
          </a:p>
          <a:p>
            <a:endParaRPr lang="pt-PT" sz="2000">
              <a:latin typeface="+mj-lt"/>
            </a:endParaRPr>
          </a:p>
          <a:p>
            <a:endParaRPr lang="en-US" sz="2000">
              <a:latin typeface="+mj-lt"/>
            </a:endParaRPr>
          </a:p>
          <a:p>
            <a:pPr marL="742950" lvl="1" indent="-28575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387602" y="304721"/>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6. Low Fidelity Prototype (LFP)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480587" y="854058"/>
            <a:ext cx="11400847" cy="33855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200" kern="0">
                <a:solidFill>
                  <a:srgbClr val="50B400"/>
                </a:solidFill>
              </a:rPr>
              <a:t>Website for selling Hygiene products and Equipment</a:t>
            </a: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2020 - 2021</a:t>
            </a:r>
          </a:p>
        </p:txBody>
      </p:sp>
      <p:pic>
        <p:nvPicPr>
          <p:cNvPr id="3" name="Imagem 2" descr="Uma imagem com texto, captura de ecrã, ecrã, diagrama">
            <a:extLst>
              <a:ext uri="{FF2B5EF4-FFF2-40B4-BE49-F238E27FC236}">
                <a16:creationId xmlns:a16="http://schemas.microsoft.com/office/drawing/2014/main" id="{2B2FD469-C52B-BCE5-1FFF-A63533FE2130}"/>
              </a:ext>
            </a:extLst>
          </p:cNvPr>
          <p:cNvPicPr>
            <a:picLocks noChangeAspect="1"/>
          </p:cNvPicPr>
          <p:nvPr/>
        </p:nvPicPr>
        <p:blipFill>
          <a:blip r:embed="rId3"/>
          <a:stretch>
            <a:fillRect/>
          </a:stretch>
        </p:blipFill>
        <p:spPr>
          <a:xfrm>
            <a:off x="6788988" y="46250"/>
            <a:ext cx="4229531" cy="2972901"/>
          </a:xfrm>
          <a:prstGeom prst="rect">
            <a:avLst/>
          </a:prstGeom>
        </p:spPr>
      </p:pic>
      <p:pic>
        <p:nvPicPr>
          <p:cNvPr id="5" name="Imagem 4" descr="Uma imagem com texto, captura de ecrã, número, Tipo de letra&#10;&#10;Descrição gerada automaticamente">
            <a:extLst>
              <a:ext uri="{FF2B5EF4-FFF2-40B4-BE49-F238E27FC236}">
                <a16:creationId xmlns:a16="http://schemas.microsoft.com/office/drawing/2014/main" id="{D4349835-BF50-381B-0298-231B1CE874BE}"/>
              </a:ext>
            </a:extLst>
          </p:cNvPr>
          <p:cNvPicPr>
            <a:picLocks noChangeAspect="1"/>
          </p:cNvPicPr>
          <p:nvPr/>
        </p:nvPicPr>
        <p:blipFill>
          <a:blip r:embed="rId4"/>
          <a:stretch>
            <a:fillRect/>
          </a:stretch>
        </p:blipFill>
        <p:spPr>
          <a:xfrm>
            <a:off x="6788989" y="3078808"/>
            <a:ext cx="4229531" cy="2970859"/>
          </a:xfrm>
          <a:prstGeom prst="rect">
            <a:avLst/>
          </a:prstGeom>
        </p:spPr>
      </p:pic>
      <p:pic>
        <p:nvPicPr>
          <p:cNvPr id="9" name="Imagem 8" descr="Uma imagem com texto, captura de ecrã, diagrama, número&#10;&#10;Descrição gerada automaticamente">
            <a:extLst>
              <a:ext uri="{FF2B5EF4-FFF2-40B4-BE49-F238E27FC236}">
                <a16:creationId xmlns:a16="http://schemas.microsoft.com/office/drawing/2014/main" id="{D247D2F3-A6F4-944F-EBA8-05DD38343FE9}"/>
              </a:ext>
            </a:extLst>
          </p:cNvPr>
          <p:cNvPicPr>
            <a:picLocks noChangeAspect="1"/>
          </p:cNvPicPr>
          <p:nvPr/>
        </p:nvPicPr>
        <p:blipFill>
          <a:blip r:embed="rId5"/>
          <a:stretch>
            <a:fillRect/>
          </a:stretch>
        </p:blipFill>
        <p:spPr>
          <a:xfrm>
            <a:off x="643131" y="2760455"/>
            <a:ext cx="4663047" cy="3289212"/>
          </a:xfrm>
          <a:prstGeom prst="rect">
            <a:avLst/>
          </a:prstGeom>
        </p:spPr>
      </p:pic>
    </p:spTree>
    <p:extLst>
      <p:ext uri="{BB962C8B-B14F-4D97-AF65-F5344CB8AC3E}">
        <p14:creationId xmlns:p14="http://schemas.microsoft.com/office/powerpoint/2010/main" val="2304378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81264" y="1264975"/>
            <a:ext cx="9615054" cy="4524315"/>
          </a:xfrm>
          <a:prstGeom prst="rect">
            <a:avLst/>
          </a:prstGeom>
          <a:noFill/>
        </p:spPr>
        <p:txBody>
          <a:bodyPr wrap="square" rtlCol="0">
            <a:spAutoFit/>
          </a:bodyPr>
          <a:lstStyle/>
          <a:p>
            <a:endParaRPr lang="en-US" sz="2000">
              <a:latin typeface="+mj-lt"/>
            </a:endParaRPr>
          </a:p>
          <a:p>
            <a:pPr marL="285750" indent="-285750">
              <a:buFont typeface="Wingdings" panose="05000000000000000000" pitchFamily="2" charset="2"/>
              <a:buChar char="§"/>
            </a:pPr>
            <a:r>
              <a:rPr lang="en-US">
                <a:latin typeface="+mj-lt"/>
              </a:rPr>
              <a:t>We wanted to evaluate the main features of the prototype, using all the personas and scenarios</a:t>
            </a:r>
          </a:p>
          <a:p>
            <a:pPr marL="285750" indent="-285750">
              <a:buFont typeface="Wingdings" panose="05000000000000000000" pitchFamily="2" charset="2"/>
              <a:buChar char="§"/>
            </a:pPr>
            <a:r>
              <a:rPr lang="en-US">
                <a:latin typeface="+mj-lt"/>
              </a:rPr>
              <a:t>Tasks:</a:t>
            </a:r>
          </a:p>
          <a:p>
            <a:pPr marL="1371600" lvl="2" indent="-457200">
              <a:buFont typeface="+mj-lt"/>
              <a:buAutoNum type="arabicPeriod"/>
            </a:pPr>
            <a:r>
              <a:rPr lang="en-US" sz="1600">
                <a:latin typeface="+mj-lt"/>
              </a:rPr>
              <a:t>Register as a new user</a:t>
            </a:r>
          </a:p>
          <a:p>
            <a:pPr marL="1371600" lvl="2" indent="-457200">
              <a:buFont typeface="+mj-lt"/>
              <a:buAutoNum type="arabicPeriod"/>
            </a:pPr>
            <a:r>
              <a:rPr lang="en-US" sz="1600">
                <a:latin typeface="+mj-lt"/>
              </a:rPr>
              <a:t>Select a product to buy</a:t>
            </a:r>
          </a:p>
          <a:p>
            <a:pPr marL="1371600" lvl="2" indent="-457200">
              <a:buFont typeface="+mj-lt"/>
              <a:buAutoNum type="arabicPeriod"/>
            </a:pPr>
            <a:r>
              <a:rPr lang="en-US" sz="1600">
                <a:latin typeface="+mj-lt"/>
              </a:rPr>
              <a:t>Select quantity (5) and add to cart</a:t>
            </a:r>
          </a:p>
          <a:p>
            <a:pPr marL="1371600" lvl="2" indent="-457200">
              <a:buFont typeface="+mj-lt"/>
              <a:buAutoNum type="arabicPeriod"/>
            </a:pPr>
            <a:r>
              <a:rPr lang="en-US" sz="1600">
                <a:latin typeface="+mj-lt"/>
              </a:rPr>
              <a:t>Check cart</a:t>
            </a:r>
          </a:p>
          <a:p>
            <a:pPr marL="1371600" lvl="2" indent="-457200">
              <a:buFont typeface="+mj-lt"/>
              <a:buAutoNum type="arabicPeriod"/>
            </a:pPr>
            <a:r>
              <a:rPr lang="en-US" sz="1600">
                <a:latin typeface="+mj-lt"/>
              </a:rPr>
              <a:t>Apply discount "get5“</a:t>
            </a:r>
          </a:p>
          <a:p>
            <a:pPr marL="285750" indent="-285750">
              <a:buFont typeface="Wingdings" panose="05000000000000000000" pitchFamily="2" charset="2"/>
              <a:buChar char="§"/>
            </a:pPr>
            <a:endParaRPr lang="en-US">
              <a:latin typeface="+mj-lt"/>
            </a:endParaRPr>
          </a:p>
          <a:p>
            <a:pPr marL="285750" indent="-285750">
              <a:buFont typeface="Wingdings" panose="05000000000000000000" pitchFamily="2" charset="2"/>
              <a:buChar char="§"/>
            </a:pPr>
            <a:r>
              <a:rPr lang="en-US">
                <a:latin typeface="+mj-lt"/>
              </a:rPr>
              <a:t>We had 16 participants with approximately 20 years of age</a:t>
            </a:r>
          </a:p>
          <a:p>
            <a:endParaRPr lang="en-US" sz="1600">
              <a:latin typeface="+mj-lt"/>
            </a:endParaRPr>
          </a:p>
          <a:p>
            <a:pPr lvl="1"/>
            <a:endParaRPr lang="en-US" sz="2000">
              <a:latin typeface="+mj-lt"/>
            </a:endParaRPr>
          </a:p>
          <a:p>
            <a:pPr marL="285750" indent="-285750">
              <a:buFont typeface="Arial" panose="020B0604020202020204" pitchFamily="34" charset="0"/>
              <a:buChar char="•"/>
            </a:pPr>
            <a:r>
              <a:rPr lang="en-US" b="1">
                <a:latin typeface="+mj-lt"/>
              </a:rPr>
              <a:t>New features suggested by the participants:</a:t>
            </a:r>
            <a:endParaRPr lang="en-US">
              <a:latin typeface="+mj-lt"/>
            </a:endParaRPr>
          </a:p>
          <a:p>
            <a:pPr marL="800100" lvl="1" indent="-342900">
              <a:buFont typeface="Wingdings" pitchFamily="2" charset="2"/>
              <a:buChar char="§"/>
            </a:pPr>
            <a:r>
              <a:rPr lang="en-US" sz="1400">
                <a:latin typeface="+mj-lt"/>
              </a:rPr>
              <a:t>First page to appear is the home one and then click on the login/register button</a:t>
            </a:r>
          </a:p>
          <a:p>
            <a:pPr marL="800100" lvl="1" indent="-342900">
              <a:buFont typeface="Wingdings" pitchFamily="2" charset="2"/>
              <a:buChar char="§"/>
            </a:pPr>
            <a:r>
              <a:rPr lang="en-US" sz="1400">
                <a:latin typeface="+mj-lt"/>
              </a:rPr>
              <a:t>Login and register on separate pages</a:t>
            </a:r>
          </a:p>
          <a:p>
            <a:pPr marL="800100" lvl="1" indent="-342900">
              <a:buFont typeface="Wingdings" pitchFamily="2" charset="2"/>
              <a:buChar char="§"/>
            </a:pPr>
            <a:r>
              <a:rPr lang="en-US" sz="1400">
                <a:latin typeface="+mj-lt"/>
              </a:rPr>
              <a:t>Search bar on home page</a:t>
            </a:r>
          </a:p>
          <a:p>
            <a:pPr lvl="1"/>
            <a:endParaRPr lang="pt-PT"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7. LFP 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9731618" y="1395021"/>
            <a:ext cx="2410252" cy="2290548"/>
          </a:xfrm>
          <a:prstGeom prst="rect">
            <a:avLst/>
          </a:prstGeom>
        </p:spPr>
      </p:pic>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graphicFrame>
        <p:nvGraphicFramePr>
          <p:cNvPr id="4" name="Gráfico 3">
            <a:extLst>
              <a:ext uri="{FF2B5EF4-FFF2-40B4-BE49-F238E27FC236}">
                <a16:creationId xmlns:a16="http://schemas.microsoft.com/office/drawing/2014/main" id="{E687B2C6-FB9C-921E-47D0-BB59EF9894A4}"/>
              </a:ext>
            </a:extLst>
          </p:cNvPr>
          <p:cNvGraphicFramePr/>
          <p:nvPr>
            <p:extLst>
              <p:ext uri="{D42A27DB-BD31-4B8C-83A1-F6EECF244321}">
                <p14:modId xmlns:p14="http://schemas.microsoft.com/office/powerpoint/2010/main" val="3658390193"/>
              </p:ext>
            </p:extLst>
          </p:nvPr>
        </p:nvGraphicFramePr>
        <p:xfrm>
          <a:off x="7102044" y="3552272"/>
          <a:ext cx="3686090" cy="26121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537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34" y="2777103"/>
            <a:ext cx="3587218" cy="2155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8. Tools used for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1" y="854058"/>
            <a:ext cx="7551778"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sp>
        <p:nvSpPr>
          <p:cNvPr id="2" name="TextBox 1">
            <a:extLst>
              <a:ext uri="{FF2B5EF4-FFF2-40B4-BE49-F238E27FC236}">
                <a16:creationId xmlns:a16="http://schemas.microsoft.com/office/drawing/2014/main" id="{A2CB8556-4E89-2BC9-0D64-6E37D52AC1B3}"/>
              </a:ext>
            </a:extLst>
          </p:cNvPr>
          <p:cNvSpPr txBox="1"/>
          <p:nvPr/>
        </p:nvSpPr>
        <p:spPr>
          <a:xfrm>
            <a:off x="561472" y="1905000"/>
            <a:ext cx="28976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Programming Languages:</a:t>
            </a:r>
            <a:endParaRPr lang="en-US" sz="2000" b="1"/>
          </a:p>
        </p:txBody>
      </p:sp>
      <p:pic>
        <p:nvPicPr>
          <p:cNvPr id="3" name="Picture 3" descr="Icon&#10;&#10;Description automatically generated">
            <a:extLst>
              <a:ext uri="{FF2B5EF4-FFF2-40B4-BE49-F238E27FC236}">
                <a16:creationId xmlns:a16="http://schemas.microsoft.com/office/drawing/2014/main" id="{E9E12148-D5D6-8168-7550-323261E1D6C3}"/>
              </a:ext>
            </a:extLst>
          </p:cNvPr>
          <p:cNvPicPr>
            <a:picLocks noChangeAspect="1"/>
          </p:cNvPicPr>
          <p:nvPr/>
        </p:nvPicPr>
        <p:blipFill>
          <a:blip r:embed="rId4"/>
          <a:stretch>
            <a:fillRect/>
          </a:stretch>
        </p:blipFill>
        <p:spPr>
          <a:xfrm>
            <a:off x="9597190" y="2398294"/>
            <a:ext cx="1449806" cy="1449806"/>
          </a:xfrm>
          <a:prstGeom prst="rect">
            <a:avLst/>
          </a:prstGeom>
        </p:spPr>
      </p:pic>
      <p:sp>
        <p:nvSpPr>
          <p:cNvPr id="4" name="TextBox 3">
            <a:extLst>
              <a:ext uri="{FF2B5EF4-FFF2-40B4-BE49-F238E27FC236}">
                <a16:creationId xmlns:a16="http://schemas.microsoft.com/office/drawing/2014/main" id="{D0A5673E-0870-D5D0-486E-20585B42A0BD}"/>
              </a:ext>
            </a:extLst>
          </p:cNvPr>
          <p:cNvSpPr txBox="1"/>
          <p:nvPr/>
        </p:nvSpPr>
        <p:spPr>
          <a:xfrm>
            <a:off x="6697578" y="1905000"/>
            <a:ext cx="28976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Other Tools:</a:t>
            </a:r>
            <a:endParaRPr lang="en-US" sz="2000" b="1"/>
          </a:p>
        </p:txBody>
      </p:sp>
      <p:pic>
        <p:nvPicPr>
          <p:cNvPr id="5" name="Picture 6" descr="Icon&#10;&#10;Description automatically generated">
            <a:extLst>
              <a:ext uri="{FF2B5EF4-FFF2-40B4-BE49-F238E27FC236}">
                <a16:creationId xmlns:a16="http://schemas.microsoft.com/office/drawing/2014/main" id="{64FEE921-75C5-2CC5-A3F9-276AE908FAC5}"/>
              </a:ext>
            </a:extLst>
          </p:cNvPr>
          <p:cNvPicPr>
            <a:picLocks noChangeAspect="1"/>
          </p:cNvPicPr>
          <p:nvPr/>
        </p:nvPicPr>
        <p:blipFill>
          <a:blip r:embed="rId5"/>
          <a:stretch>
            <a:fillRect/>
          </a:stretch>
        </p:blipFill>
        <p:spPr>
          <a:xfrm>
            <a:off x="6699584" y="2207795"/>
            <a:ext cx="1820780" cy="1820780"/>
          </a:xfrm>
          <a:prstGeom prst="rect">
            <a:avLst/>
          </a:prstGeom>
        </p:spPr>
      </p:pic>
      <p:pic>
        <p:nvPicPr>
          <p:cNvPr id="7" name="Picture 7" descr="Icon&#10;&#10;Description automatically generated">
            <a:extLst>
              <a:ext uri="{FF2B5EF4-FFF2-40B4-BE49-F238E27FC236}">
                <a16:creationId xmlns:a16="http://schemas.microsoft.com/office/drawing/2014/main" id="{BA73D3F3-6E7B-8B6F-8754-08F4FD8D0E92}"/>
              </a:ext>
            </a:extLst>
          </p:cNvPr>
          <p:cNvPicPr>
            <a:picLocks noChangeAspect="1"/>
          </p:cNvPicPr>
          <p:nvPr/>
        </p:nvPicPr>
        <p:blipFill>
          <a:blip r:embed="rId6"/>
          <a:stretch>
            <a:fillRect/>
          </a:stretch>
        </p:blipFill>
        <p:spPr>
          <a:xfrm>
            <a:off x="6890084" y="4214771"/>
            <a:ext cx="1590174" cy="1596773"/>
          </a:xfrm>
          <a:prstGeom prst="rect">
            <a:avLst/>
          </a:prstGeom>
        </p:spPr>
      </p:pic>
      <p:pic>
        <p:nvPicPr>
          <p:cNvPr id="8" name="Picture 11" descr="Logo&#10;&#10;Description automatically generated">
            <a:extLst>
              <a:ext uri="{FF2B5EF4-FFF2-40B4-BE49-F238E27FC236}">
                <a16:creationId xmlns:a16="http://schemas.microsoft.com/office/drawing/2014/main" id="{BFE5B722-AE2E-2851-78CA-0316D0FAB5B5}"/>
              </a:ext>
            </a:extLst>
          </p:cNvPr>
          <p:cNvPicPr>
            <a:picLocks noChangeAspect="1"/>
          </p:cNvPicPr>
          <p:nvPr/>
        </p:nvPicPr>
        <p:blipFill>
          <a:blip r:embed="rId7"/>
          <a:stretch>
            <a:fillRect/>
          </a:stretch>
        </p:blipFill>
        <p:spPr>
          <a:xfrm>
            <a:off x="9557083" y="4271371"/>
            <a:ext cx="1911017" cy="1483575"/>
          </a:xfrm>
          <a:prstGeom prst="rect">
            <a:avLst/>
          </a:prstGeom>
        </p:spPr>
      </p:pic>
    </p:spTree>
    <p:extLst>
      <p:ext uri="{BB962C8B-B14F-4D97-AF65-F5344CB8AC3E}">
        <p14:creationId xmlns:p14="http://schemas.microsoft.com/office/powerpoint/2010/main" val="410408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9. Reason of the Tools for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1" y="854058"/>
            <a:ext cx="7551778"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pic>
        <p:nvPicPr>
          <p:cNvPr id="9" name="Imagem 8" descr="Uma imagem com texto, captura de ecrã, software, Sistema operativo&#10;&#10;Descrição gerada automaticamente">
            <a:extLst>
              <a:ext uri="{FF2B5EF4-FFF2-40B4-BE49-F238E27FC236}">
                <a16:creationId xmlns:a16="http://schemas.microsoft.com/office/drawing/2014/main" id="{013FA20F-2638-6DB3-8B1E-2C6F7E493F01}"/>
              </a:ext>
            </a:extLst>
          </p:cNvPr>
          <p:cNvPicPr>
            <a:picLocks noChangeAspect="1"/>
          </p:cNvPicPr>
          <p:nvPr/>
        </p:nvPicPr>
        <p:blipFill>
          <a:blip r:embed="rId3"/>
          <a:stretch>
            <a:fillRect/>
          </a:stretch>
        </p:blipFill>
        <p:spPr>
          <a:xfrm>
            <a:off x="7765448" y="3640781"/>
            <a:ext cx="2296026" cy="1412056"/>
          </a:xfrm>
          <a:prstGeom prst="rect">
            <a:avLst/>
          </a:prstGeom>
        </p:spPr>
      </p:pic>
      <p:pic>
        <p:nvPicPr>
          <p:cNvPr id="13" name="Imagem 12">
            <a:extLst>
              <a:ext uri="{FF2B5EF4-FFF2-40B4-BE49-F238E27FC236}">
                <a16:creationId xmlns:a16="http://schemas.microsoft.com/office/drawing/2014/main" id="{D3AAE873-D1C7-1A4E-69D5-0695E49F878E}"/>
              </a:ext>
            </a:extLst>
          </p:cNvPr>
          <p:cNvPicPr>
            <a:picLocks noChangeAspect="1"/>
          </p:cNvPicPr>
          <p:nvPr/>
        </p:nvPicPr>
        <p:blipFill>
          <a:blip r:embed="rId4"/>
          <a:stretch>
            <a:fillRect/>
          </a:stretch>
        </p:blipFill>
        <p:spPr>
          <a:xfrm>
            <a:off x="637747" y="1661061"/>
            <a:ext cx="1287580" cy="1287580"/>
          </a:xfrm>
          <a:prstGeom prst="rect">
            <a:avLst/>
          </a:prstGeom>
        </p:spPr>
      </p:pic>
      <p:pic>
        <p:nvPicPr>
          <p:cNvPr id="17" name="Imagem 16" descr="Uma imagem com desenho, brinquedo, Animação&#10;&#10;Descrição gerada automaticamente">
            <a:extLst>
              <a:ext uri="{FF2B5EF4-FFF2-40B4-BE49-F238E27FC236}">
                <a16:creationId xmlns:a16="http://schemas.microsoft.com/office/drawing/2014/main" id="{079826F0-4858-6353-CA6A-F64CA493C1DA}"/>
              </a:ext>
            </a:extLst>
          </p:cNvPr>
          <p:cNvPicPr>
            <a:picLocks noChangeAspect="1"/>
          </p:cNvPicPr>
          <p:nvPr/>
        </p:nvPicPr>
        <p:blipFill>
          <a:blip r:embed="rId5"/>
          <a:stretch>
            <a:fillRect/>
          </a:stretch>
        </p:blipFill>
        <p:spPr>
          <a:xfrm>
            <a:off x="1155885" y="3562123"/>
            <a:ext cx="2646496" cy="1488654"/>
          </a:xfrm>
          <a:prstGeom prst="rect">
            <a:avLst/>
          </a:prstGeom>
        </p:spPr>
      </p:pic>
      <p:pic>
        <p:nvPicPr>
          <p:cNvPr id="19" name="Imagem 18" descr="Uma imagem com captura de ecrã, Gráficos, design, clipart&#10;&#10;Descrição gerada automaticamente">
            <a:extLst>
              <a:ext uri="{FF2B5EF4-FFF2-40B4-BE49-F238E27FC236}">
                <a16:creationId xmlns:a16="http://schemas.microsoft.com/office/drawing/2014/main" id="{328AC5D6-FB9D-BF67-F0D4-E404313FD293}"/>
              </a:ext>
            </a:extLst>
          </p:cNvPr>
          <p:cNvPicPr>
            <a:picLocks noChangeAspect="1"/>
          </p:cNvPicPr>
          <p:nvPr/>
        </p:nvPicPr>
        <p:blipFill>
          <a:blip r:embed="rId6"/>
          <a:stretch>
            <a:fillRect/>
          </a:stretch>
        </p:blipFill>
        <p:spPr>
          <a:xfrm>
            <a:off x="4857624" y="1920811"/>
            <a:ext cx="1966956" cy="1377420"/>
          </a:xfrm>
          <a:prstGeom prst="rect">
            <a:avLst/>
          </a:prstGeom>
        </p:spPr>
      </p:pic>
      <p:pic>
        <p:nvPicPr>
          <p:cNvPr id="20" name="Picture 1">
            <a:extLst>
              <a:ext uri="{FF2B5EF4-FFF2-40B4-BE49-F238E27FC236}">
                <a16:creationId xmlns:a16="http://schemas.microsoft.com/office/drawing/2014/main" id="{500ABD02-36FE-A319-A59E-6C465281A435}"/>
              </a:ext>
            </a:extLst>
          </p:cNvPr>
          <p:cNvPicPr>
            <a:picLocks noChangeAspect="1"/>
          </p:cNvPicPr>
          <p:nvPr/>
        </p:nvPicPr>
        <p:blipFill>
          <a:blip r:embed="rId7"/>
          <a:stretch>
            <a:fillRect/>
          </a:stretch>
        </p:blipFill>
        <p:spPr>
          <a:xfrm>
            <a:off x="9579919" y="1922402"/>
            <a:ext cx="1927401" cy="924751"/>
          </a:xfrm>
          <a:prstGeom prst="rect">
            <a:avLst/>
          </a:prstGeom>
        </p:spPr>
      </p:pic>
      <p:sp>
        <p:nvSpPr>
          <p:cNvPr id="21" name="CaixaDeTexto 20">
            <a:extLst>
              <a:ext uri="{FF2B5EF4-FFF2-40B4-BE49-F238E27FC236}">
                <a16:creationId xmlns:a16="http://schemas.microsoft.com/office/drawing/2014/main" id="{51F3EEBF-9C96-F3DE-4102-E6DE7D22472D}"/>
              </a:ext>
            </a:extLst>
          </p:cNvPr>
          <p:cNvSpPr txBox="1"/>
          <p:nvPr/>
        </p:nvSpPr>
        <p:spPr>
          <a:xfrm>
            <a:off x="214291" y="2923279"/>
            <a:ext cx="2234989" cy="646331"/>
          </a:xfrm>
          <a:prstGeom prst="rect">
            <a:avLst/>
          </a:prstGeom>
          <a:noFill/>
        </p:spPr>
        <p:txBody>
          <a:bodyPr wrap="square" lIns="91440" tIns="45720" rIns="91440" bIns="45720" rtlCol="0" anchor="t">
            <a:spAutoFit/>
          </a:bodyPr>
          <a:lstStyle/>
          <a:p>
            <a:pPr algn="ctr"/>
            <a:r>
              <a:rPr lang="en-US" b="1">
                <a:effectLst/>
                <a:latin typeface="+mj-lt"/>
              </a:rPr>
              <a:t>Simplicity and Accessibility</a:t>
            </a:r>
            <a:endParaRPr lang="pt-PT" b="1">
              <a:ea typeface="Calibri" panose="020F0502020204030204"/>
              <a:cs typeface="Calibri" panose="020F0502020204030204"/>
            </a:endParaRPr>
          </a:p>
        </p:txBody>
      </p:sp>
      <p:sp>
        <p:nvSpPr>
          <p:cNvPr id="22" name="CaixaDeTexto 21">
            <a:extLst>
              <a:ext uri="{FF2B5EF4-FFF2-40B4-BE49-F238E27FC236}">
                <a16:creationId xmlns:a16="http://schemas.microsoft.com/office/drawing/2014/main" id="{597DDD66-07D8-D1EE-54AB-80193B45FC4F}"/>
              </a:ext>
            </a:extLst>
          </p:cNvPr>
          <p:cNvSpPr txBox="1"/>
          <p:nvPr/>
        </p:nvSpPr>
        <p:spPr>
          <a:xfrm>
            <a:off x="1544749" y="5015791"/>
            <a:ext cx="1865792" cy="369332"/>
          </a:xfrm>
          <a:prstGeom prst="rect">
            <a:avLst/>
          </a:prstGeom>
          <a:noFill/>
        </p:spPr>
        <p:txBody>
          <a:bodyPr wrap="square" lIns="91440" tIns="45720" rIns="91440" bIns="45720" rtlCol="0" anchor="t">
            <a:spAutoFit/>
          </a:bodyPr>
          <a:lstStyle/>
          <a:p>
            <a:pPr algn="ctr"/>
            <a:r>
              <a:rPr lang="en-US" b="1" i="0">
                <a:effectLst/>
                <a:latin typeface="Calibri Light (Títulos)"/>
              </a:rPr>
              <a:t>Compatibility</a:t>
            </a:r>
            <a:endParaRPr lang="pt-PT" b="1">
              <a:ea typeface="Calibri" panose="020F0502020204030204"/>
              <a:cs typeface="Calibri" panose="020F0502020204030204"/>
            </a:endParaRPr>
          </a:p>
        </p:txBody>
      </p:sp>
      <p:sp>
        <p:nvSpPr>
          <p:cNvPr id="23" name="CaixaDeTexto 22">
            <a:extLst>
              <a:ext uri="{FF2B5EF4-FFF2-40B4-BE49-F238E27FC236}">
                <a16:creationId xmlns:a16="http://schemas.microsoft.com/office/drawing/2014/main" id="{915494E9-6A48-2D13-9A16-24E0B1E02BDE}"/>
              </a:ext>
            </a:extLst>
          </p:cNvPr>
          <p:cNvSpPr txBox="1"/>
          <p:nvPr/>
        </p:nvSpPr>
        <p:spPr>
          <a:xfrm>
            <a:off x="5029119" y="3295651"/>
            <a:ext cx="1635039" cy="369332"/>
          </a:xfrm>
          <a:prstGeom prst="rect">
            <a:avLst/>
          </a:prstGeom>
          <a:noFill/>
        </p:spPr>
        <p:txBody>
          <a:bodyPr wrap="square" lIns="91440" tIns="45720" rIns="91440" bIns="45720" rtlCol="0" anchor="t">
            <a:spAutoFit/>
          </a:bodyPr>
          <a:lstStyle/>
          <a:p>
            <a:pPr algn="ctr"/>
            <a:r>
              <a:rPr lang="en-US" b="1">
                <a:effectLst/>
                <a:latin typeface="+mj-lt"/>
              </a:rPr>
              <a:t>SEO-Friendly</a:t>
            </a:r>
            <a:endParaRPr lang="pt-PT" b="1">
              <a:ea typeface="Calibri" panose="020F0502020204030204"/>
              <a:cs typeface="Calibri" panose="020F0502020204030204"/>
            </a:endParaRPr>
          </a:p>
        </p:txBody>
      </p:sp>
      <p:sp>
        <p:nvSpPr>
          <p:cNvPr id="24" name="CaixaDeTexto 23">
            <a:extLst>
              <a:ext uri="{FF2B5EF4-FFF2-40B4-BE49-F238E27FC236}">
                <a16:creationId xmlns:a16="http://schemas.microsoft.com/office/drawing/2014/main" id="{B5D4CD0A-94B0-2047-4589-85ABA5ADAF06}"/>
              </a:ext>
            </a:extLst>
          </p:cNvPr>
          <p:cNvSpPr txBox="1"/>
          <p:nvPr/>
        </p:nvSpPr>
        <p:spPr>
          <a:xfrm>
            <a:off x="7762976" y="5012732"/>
            <a:ext cx="2296026" cy="646331"/>
          </a:xfrm>
          <a:prstGeom prst="rect">
            <a:avLst/>
          </a:prstGeom>
          <a:noFill/>
        </p:spPr>
        <p:txBody>
          <a:bodyPr wrap="square" lIns="91440" tIns="45720" rIns="91440" bIns="45720" rtlCol="0" anchor="t">
            <a:spAutoFit/>
          </a:bodyPr>
          <a:lstStyle/>
          <a:p>
            <a:pPr algn="ctr"/>
            <a:r>
              <a:rPr lang="en-US" b="1">
                <a:effectLst/>
                <a:latin typeface="+mj-lt"/>
              </a:rPr>
              <a:t>Integration with Other Technologies</a:t>
            </a:r>
            <a:endParaRPr lang="pt-PT" b="1">
              <a:ea typeface="Calibri"/>
              <a:cs typeface="Calibri"/>
            </a:endParaRPr>
          </a:p>
        </p:txBody>
      </p:sp>
      <p:sp>
        <p:nvSpPr>
          <p:cNvPr id="25" name="CaixaDeTexto 24">
            <a:extLst>
              <a:ext uri="{FF2B5EF4-FFF2-40B4-BE49-F238E27FC236}">
                <a16:creationId xmlns:a16="http://schemas.microsoft.com/office/drawing/2014/main" id="{6722B013-E1B8-7C4F-516C-ED9EE1098D1F}"/>
              </a:ext>
            </a:extLst>
          </p:cNvPr>
          <p:cNvSpPr txBox="1"/>
          <p:nvPr/>
        </p:nvSpPr>
        <p:spPr>
          <a:xfrm>
            <a:off x="9478017" y="2947760"/>
            <a:ext cx="2141229" cy="646331"/>
          </a:xfrm>
          <a:prstGeom prst="rect">
            <a:avLst/>
          </a:prstGeom>
          <a:noFill/>
        </p:spPr>
        <p:txBody>
          <a:bodyPr wrap="square" lIns="91440" tIns="45720" rIns="91440" bIns="45720" rtlCol="0" anchor="t">
            <a:spAutoFit/>
          </a:bodyPr>
          <a:lstStyle/>
          <a:p>
            <a:pPr algn="ctr"/>
            <a:r>
              <a:rPr lang="en-US" b="1">
                <a:effectLst/>
                <a:latin typeface="+mj-lt"/>
              </a:rPr>
              <a:t>Wide Community and Resources</a:t>
            </a:r>
            <a:endParaRPr lang="pt-PT" b="1">
              <a:ea typeface="Calibri"/>
              <a:cs typeface="Calibri"/>
            </a:endParaRPr>
          </a:p>
        </p:txBody>
      </p:sp>
    </p:spTree>
    <p:extLst>
      <p:ext uri="{BB962C8B-B14F-4D97-AF65-F5344CB8AC3E}">
        <p14:creationId xmlns:p14="http://schemas.microsoft.com/office/powerpoint/2010/main" val="3531664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10. </a:t>
            </a:r>
            <a:r>
              <a:rPr lang="pt-PT" b="1" dirty="0" err="1"/>
              <a:t>Heuristic</a:t>
            </a:r>
            <a:r>
              <a:rPr lang="pt-PT" b="1" dirty="0"/>
              <a:t> </a:t>
            </a:r>
            <a:r>
              <a:rPr lang="pt-PT" b="1" dirty="0" err="1"/>
              <a:t>Evaluation</a:t>
            </a:r>
            <a:r>
              <a:rPr lang="pt-PT" b="1" dirty="0"/>
              <a:t> </a:t>
            </a:r>
            <a:r>
              <a:rPr lang="pt-PT" b="1" dirty="0" err="1"/>
              <a:t>on</a:t>
            </a:r>
            <a:r>
              <a:rPr lang="pt-PT" b="1" dirty="0"/>
              <a:t> </a:t>
            </a:r>
            <a:r>
              <a:rPr lang="pt-PT" b="1" dirty="0" err="1"/>
              <a:t>Functional</a:t>
            </a:r>
            <a:r>
              <a:rPr lang="pt-PT" b="1" dirty="0"/>
              <a:t> </a:t>
            </a:r>
            <a:r>
              <a:rPr lang="pt-PT" b="1" dirty="0" err="1"/>
              <a:t>Prototype</a:t>
            </a:r>
            <a:r>
              <a:rPr lang="pt-PT" b="1" dirty="0"/>
              <a:t> </a:t>
            </a:r>
            <a:endParaRPr lang="en-US" b="1" dirty="0"/>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1" y="854058"/>
            <a:ext cx="7551778"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Website for selling Hygiene products and Equipment</a:t>
            </a: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graphicFrame>
        <p:nvGraphicFramePr>
          <p:cNvPr id="2" name="Tabela 2">
            <a:extLst>
              <a:ext uri="{FF2B5EF4-FFF2-40B4-BE49-F238E27FC236}">
                <a16:creationId xmlns:a16="http://schemas.microsoft.com/office/drawing/2014/main" id="{84650F11-40EC-CCDD-6A57-86F4E0E0F038}"/>
              </a:ext>
            </a:extLst>
          </p:cNvPr>
          <p:cNvGraphicFramePr>
            <a:graphicFrameLocks noGrp="1"/>
          </p:cNvGraphicFramePr>
          <p:nvPr>
            <p:extLst>
              <p:ext uri="{D42A27DB-BD31-4B8C-83A1-F6EECF244321}">
                <p14:modId xmlns:p14="http://schemas.microsoft.com/office/powerpoint/2010/main" val="1895455613"/>
              </p:ext>
            </p:extLst>
          </p:nvPr>
        </p:nvGraphicFramePr>
        <p:xfrm>
          <a:off x="432079" y="1737172"/>
          <a:ext cx="8575179" cy="3946985"/>
        </p:xfrm>
        <a:graphic>
          <a:graphicData uri="http://schemas.openxmlformats.org/drawingml/2006/table">
            <a:tbl>
              <a:tblPr firstRow="1" bandRow="1">
                <a:tableStyleId>{93296810-A885-4BE3-A3E7-6D5BEEA58F35}</a:tableStyleId>
              </a:tblPr>
              <a:tblGrid>
                <a:gridCol w="2669684">
                  <a:extLst>
                    <a:ext uri="{9D8B030D-6E8A-4147-A177-3AD203B41FA5}">
                      <a16:colId xmlns:a16="http://schemas.microsoft.com/office/drawing/2014/main" val="2910220965"/>
                    </a:ext>
                  </a:extLst>
                </a:gridCol>
                <a:gridCol w="1403682">
                  <a:extLst>
                    <a:ext uri="{9D8B030D-6E8A-4147-A177-3AD203B41FA5}">
                      <a16:colId xmlns:a16="http://schemas.microsoft.com/office/drawing/2014/main" val="803970098"/>
                    </a:ext>
                  </a:extLst>
                </a:gridCol>
                <a:gridCol w="1463840">
                  <a:extLst>
                    <a:ext uri="{9D8B030D-6E8A-4147-A177-3AD203B41FA5}">
                      <a16:colId xmlns:a16="http://schemas.microsoft.com/office/drawing/2014/main" val="3474226159"/>
                    </a:ext>
                  </a:extLst>
                </a:gridCol>
                <a:gridCol w="1594184">
                  <a:extLst>
                    <a:ext uri="{9D8B030D-6E8A-4147-A177-3AD203B41FA5}">
                      <a16:colId xmlns:a16="http://schemas.microsoft.com/office/drawing/2014/main" val="3718287306"/>
                    </a:ext>
                  </a:extLst>
                </a:gridCol>
                <a:gridCol w="1443789">
                  <a:extLst>
                    <a:ext uri="{9D8B030D-6E8A-4147-A177-3AD203B41FA5}">
                      <a16:colId xmlns:a16="http://schemas.microsoft.com/office/drawing/2014/main" val="2529876499"/>
                    </a:ext>
                  </a:extLst>
                </a:gridCol>
              </a:tblGrid>
              <a:tr h="613652">
                <a:tc>
                  <a:txBody>
                    <a:bodyPr/>
                    <a:lstStyle/>
                    <a:p>
                      <a:pPr algn="ctr"/>
                      <a:endParaRPr lang="pt-PT" dirty="0"/>
                    </a:p>
                  </a:txBody>
                  <a:tcPr anchor="ctr">
                    <a:solidFill>
                      <a:schemeClr val="bg1"/>
                    </a:solidFill>
                  </a:tcPr>
                </a:tc>
                <a:tc>
                  <a:txBody>
                    <a:bodyPr/>
                    <a:lstStyle/>
                    <a:p>
                      <a:pPr algn="ctr"/>
                      <a:r>
                        <a:rPr lang="pt-PT" dirty="0">
                          <a:solidFill>
                            <a:srgbClr val="50B400"/>
                          </a:solidFill>
                        </a:rPr>
                        <a:t>Gonçalo</a:t>
                      </a:r>
                    </a:p>
                  </a:txBody>
                  <a:tcPr anchor="ctr">
                    <a:solidFill>
                      <a:schemeClr val="bg1"/>
                    </a:solidFill>
                  </a:tcPr>
                </a:tc>
                <a:tc>
                  <a:txBody>
                    <a:bodyPr/>
                    <a:lstStyle/>
                    <a:p>
                      <a:pPr algn="ctr"/>
                      <a:r>
                        <a:rPr lang="pt-PT" dirty="0">
                          <a:solidFill>
                            <a:srgbClr val="50B400"/>
                          </a:solidFill>
                        </a:rPr>
                        <a:t>Miguel</a:t>
                      </a:r>
                    </a:p>
                  </a:txBody>
                  <a:tcPr anchor="ctr">
                    <a:solidFill>
                      <a:schemeClr val="bg1"/>
                    </a:solidFill>
                  </a:tcPr>
                </a:tc>
                <a:tc>
                  <a:txBody>
                    <a:bodyPr/>
                    <a:lstStyle/>
                    <a:p>
                      <a:pPr algn="ctr"/>
                      <a:r>
                        <a:rPr lang="pt-PT" dirty="0">
                          <a:solidFill>
                            <a:srgbClr val="50B400"/>
                          </a:solidFill>
                        </a:rPr>
                        <a:t>Tiago</a:t>
                      </a:r>
                    </a:p>
                  </a:txBody>
                  <a:tcPr anchor="ctr">
                    <a:solidFill>
                      <a:schemeClr val="bg1"/>
                    </a:solidFill>
                  </a:tcPr>
                </a:tc>
                <a:tc>
                  <a:txBody>
                    <a:bodyPr/>
                    <a:lstStyle/>
                    <a:p>
                      <a:pPr algn="ctr"/>
                      <a:endParaRPr lang="pt-PT" dirty="0">
                        <a:solidFill>
                          <a:srgbClr val="50B400"/>
                        </a:solidFill>
                      </a:endParaRPr>
                    </a:p>
                  </a:txBody>
                  <a:tcPr anchor="ctr">
                    <a:solidFill>
                      <a:schemeClr val="bg1"/>
                    </a:solidFill>
                  </a:tcPr>
                </a:tc>
                <a:extLst>
                  <a:ext uri="{0D108BD9-81ED-4DB2-BD59-A6C34878D82A}">
                    <a16:rowId xmlns:a16="http://schemas.microsoft.com/office/drawing/2014/main" val="58314439"/>
                  </a:ext>
                </a:extLst>
              </a:tr>
              <a:tr h="613652">
                <a:tc>
                  <a:txBody>
                    <a:bodyPr/>
                    <a:lstStyle/>
                    <a:p>
                      <a:pPr algn="ctr"/>
                      <a:endParaRPr lang="pt-PT" dirty="0"/>
                    </a:p>
                  </a:txBody>
                  <a:tcPr anchor="ctr">
                    <a:solidFill>
                      <a:schemeClr val="bg1"/>
                    </a:solidFill>
                  </a:tcPr>
                </a:tc>
                <a:tc>
                  <a:txBody>
                    <a:bodyPr/>
                    <a:lstStyle/>
                    <a:p>
                      <a:pPr algn="ctr"/>
                      <a:r>
                        <a:rPr lang="pt-PT" dirty="0" err="1"/>
                        <a:t>Severity</a:t>
                      </a:r>
                      <a:endParaRPr lang="pt-PT" dirty="0"/>
                    </a:p>
                  </a:txBody>
                  <a:tcPr anchor="ctr"/>
                </a:tc>
                <a:tc>
                  <a:txBody>
                    <a:bodyPr/>
                    <a:lstStyle/>
                    <a:p>
                      <a:pPr algn="ctr"/>
                      <a:r>
                        <a:rPr lang="pt-PT" dirty="0" err="1"/>
                        <a:t>Severity</a:t>
                      </a:r>
                      <a:endParaRPr lang="pt-PT" dirty="0"/>
                    </a:p>
                  </a:txBody>
                  <a:tcPr anchor="ctr"/>
                </a:tc>
                <a:tc>
                  <a:txBody>
                    <a:bodyPr/>
                    <a:lstStyle/>
                    <a:p>
                      <a:pPr algn="ctr"/>
                      <a:r>
                        <a:rPr lang="pt-PT" dirty="0" err="1"/>
                        <a:t>Severity</a:t>
                      </a:r>
                      <a:endParaRPr lang="pt-PT" dirty="0"/>
                    </a:p>
                  </a:txBody>
                  <a:tcPr anchor="ctr"/>
                </a:tc>
                <a:tc>
                  <a:txBody>
                    <a:bodyPr/>
                    <a:lstStyle/>
                    <a:p>
                      <a:pPr algn="ctr"/>
                      <a:r>
                        <a:rPr lang="pt-PT" dirty="0" err="1"/>
                        <a:t>Average</a:t>
                      </a:r>
                      <a:endParaRPr lang="pt-PT" dirty="0"/>
                    </a:p>
                  </a:txBody>
                  <a:tcPr anchor="ctr"/>
                </a:tc>
                <a:extLst>
                  <a:ext uri="{0D108BD9-81ED-4DB2-BD59-A6C34878D82A}">
                    <a16:rowId xmlns:a16="http://schemas.microsoft.com/office/drawing/2014/main" val="2344487614"/>
                  </a:ext>
                </a:extLst>
              </a:tr>
              <a:tr h="1159122">
                <a:tc>
                  <a:txBody>
                    <a:bodyPr/>
                    <a:lstStyle/>
                    <a:p>
                      <a:pPr algn="ctr"/>
                      <a:r>
                        <a:rPr lang="pt-PT" sz="1600" b="1"/>
                        <a:t>Error </a:t>
                      </a:r>
                      <a:r>
                        <a:rPr lang="pt-PT" sz="1600" b="1" err="1"/>
                        <a:t>Prevention</a:t>
                      </a:r>
                      <a:r>
                        <a:rPr lang="pt-PT" sz="1600" b="1"/>
                        <a:t> (</a:t>
                      </a:r>
                      <a:r>
                        <a:rPr lang="pt-PT" sz="1600" b="1" err="1"/>
                        <a:t>There</a:t>
                      </a:r>
                      <a:r>
                        <a:rPr lang="pt-PT" sz="1600" b="1"/>
                        <a:t> </a:t>
                      </a:r>
                      <a:r>
                        <a:rPr lang="pt-PT" sz="1600" b="1" err="1"/>
                        <a:t>is</a:t>
                      </a:r>
                      <a:r>
                        <a:rPr lang="pt-PT" sz="1600" b="1"/>
                        <a:t> no </a:t>
                      </a:r>
                      <a:r>
                        <a:rPr lang="pt-PT" sz="1600" b="1" err="1"/>
                        <a:t>confirmation</a:t>
                      </a:r>
                      <a:r>
                        <a:rPr lang="pt-PT" sz="1600" b="1"/>
                        <a:t> </a:t>
                      </a:r>
                      <a:r>
                        <a:rPr lang="pt-PT" sz="1600" b="1" err="1"/>
                        <a:t>message</a:t>
                      </a:r>
                      <a:r>
                        <a:rPr lang="pt-PT" sz="1600" b="1"/>
                        <a:t> for some </a:t>
                      </a:r>
                      <a:r>
                        <a:rPr lang="pt-PT" sz="1600" b="1" err="1"/>
                        <a:t>tasks</a:t>
                      </a:r>
                      <a:r>
                        <a:rPr lang="pt-PT" sz="1600" b="1"/>
                        <a:t>)</a:t>
                      </a:r>
                    </a:p>
                  </a:txBody>
                  <a:tcPr anchor="ctr"/>
                </a:tc>
                <a:tc>
                  <a:txBody>
                    <a:bodyPr/>
                    <a:lstStyle/>
                    <a:p>
                      <a:pPr algn="ctr"/>
                      <a:r>
                        <a:rPr lang="pt-PT" dirty="0"/>
                        <a:t>1</a:t>
                      </a:r>
                    </a:p>
                  </a:txBody>
                  <a:tcPr anchor="ctr"/>
                </a:tc>
                <a:tc>
                  <a:txBody>
                    <a:bodyPr/>
                    <a:lstStyle/>
                    <a:p>
                      <a:pPr algn="ctr"/>
                      <a:r>
                        <a:rPr lang="pt-PT" dirty="0"/>
                        <a:t>1</a:t>
                      </a:r>
                    </a:p>
                  </a:txBody>
                  <a:tcPr anchor="ctr"/>
                </a:tc>
                <a:tc>
                  <a:txBody>
                    <a:bodyPr/>
                    <a:lstStyle/>
                    <a:p>
                      <a:pPr algn="ctr"/>
                      <a:r>
                        <a:rPr lang="pt-PT" dirty="0"/>
                        <a:t>2</a:t>
                      </a:r>
                    </a:p>
                  </a:txBody>
                  <a:tcPr anchor="ctr"/>
                </a:tc>
                <a:tc>
                  <a:txBody>
                    <a:bodyPr/>
                    <a:lstStyle/>
                    <a:p>
                      <a:pPr algn="ctr"/>
                      <a:r>
                        <a:rPr lang="pt-PT" dirty="0"/>
                        <a:t>1</a:t>
                      </a:r>
                    </a:p>
                  </a:txBody>
                  <a:tcPr anchor="ctr"/>
                </a:tc>
                <a:extLst>
                  <a:ext uri="{0D108BD9-81ED-4DB2-BD59-A6C34878D82A}">
                    <a16:rowId xmlns:a16="http://schemas.microsoft.com/office/drawing/2014/main" val="1053502476"/>
                  </a:ext>
                </a:extLst>
              </a:tr>
              <a:tr h="920479">
                <a:tc>
                  <a:txBody>
                    <a:bodyPr/>
                    <a:lstStyle/>
                    <a:p>
                      <a:pPr algn="ctr"/>
                      <a:r>
                        <a:rPr lang="pt-PT" sz="1600" b="1" err="1"/>
                        <a:t>If</a:t>
                      </a:r>
                      <a:r>
                        <a:rPr lang="pt-PT" sz="1600" b="1"/>
                        <a:t> </a:t>
                      </a:r>
                      <a:r>
                        <a:rPr lang="pt-PT" sz="1600" b="1" err="1"/>
                        <a:t>we</a:t>
                      </a:r>
                      <a:r>
                        <a:rPr lang="pt-PT" sz="1600" b="1"/>
                        <a:t> </a:t>
                      </a:r>
                      <a:r>
                        <a:rPr lang="pt-PT" sz="1600" b="1" err="1"/>
                        <a:t>choose</a:t>
                      </a:r>
                      <a:r>
                        <a:rPr lang="pt-PT" sz="1600" b="1"/>
                        <a:t> a </a:t>
                      </a:r>
                      <a:r>
                        <a:rPr lang="pt-PT" sz="1600" b="1" err="1"/>
                        <a:t>brand</a:t>
                      </a:r>
                      <a:r>
                        <a:rPr lang="pt-PT" sz="1600" b="1"/>
                        <a:t> </a:t>
                      </a:r>
                      <a:r>
                        <a:rPr lang="pt-PT" sz="1600" b="1" err="1"/>
                        <a:t>filter</a:t>
                      </a:r>
                      <a:r>
                        <a:rPr lang="pt-PT" sz="1600" b="1"/>
                        <a:t> </a:t>
                      </a:r>
                      <a:r>
                        <a:rPr lang="pt-PT" sz="1600" b="1" err="1"/>
                        <a:t>it</a:t>
                      </a:r>
                      <a:r>
                        <a:rPr lang="pt-PT" sz="1600" b="1"/>
                        <a:t> </a:t>
                      </a:r>
                      <a:r>
                        <a:rPr lang="pt-PT" sz="1600" b="1" err="1"/>
                        <a:t>is</a:t>
                      </a:r>
                      <a:r>
                        <a:rPr lang="pt-PT" sz="1600" b="1"/>
                        <a:t> </a:t>
                      </a:r>
                      <a:r>
                        <a:rPr lang="pt-PT" sz="1600" b="1" err="1"/>
                        <a:t>only</a:t>
                      </a:r>
                      <a:r>
                        <a:rPr lang="pt-PT" sz="1600" b="1"/>
                        <a:t> </a:t>
                      </a:r>
                      <a:r>
                        <a:rPr lang="pt-PT" sz="1600" b="1" err="1"/>
                        <a:t>possible</a:t>
                      </a:r>
                      <a:r>
                        <a:rPr lang="pt-PT" sz="1600" b="1"/>
                        <a:t> to </a:t>
                      </a:r>
                      <a:r>
                        <a:rPr lang="pt-PT" sz="1600" b="1" err="1"/>
                        <a:t>reset</a:t>
                      </a:r>
                      <a:r>
                        <a:rPr lang="pt-PT" sz="1600" b="1"/>
                        <a:t> </a:t>
                      </a:r>
                      <a:r>
                        <a:rPr lang="pt-PT" sz="1600" b="1" err="1"/>
                        <a:t>it</a:t>
                      </a:r>
                      <a:r>
                        <a:rPr lang="pt-PT" sz="1600" b="1"/>
                        <a:t> </a:t>
                      </a:r>
                      <a:r>
                        <a:rPr lang="pt-PT" sz="1600" b="1" err="1"/>
                        <a:t>by</a:t>
                      </a:r>
                      <a:r>
                        <a:rPr lang="pt-PT" sz="1600" b="1"/>
                        <a:t> </a:t>
                      </a:r>
                      <a:r>
                        <a:rPr lang="pt-PT" sz="1600" b="1" err="1"/>
                        <a:t>reloading</a:t>
                      </a:r>
                      <a:r>
                        <a:rPr lang="pt-PT" sz="1600" b="1"/>
                        <a:t>/</a:t>
                      </a:r>
                      <a:r>
                        <a:rPr lang="pt-PT" sz="1600" b="1" err="1"/>
                        <a:t>changing</a:t>
                      </a:r>
                      <a:r>
                        <a:rPr lang="pt-PT" sz="1600" b="1"/>
                        <a:t> </a:t>
                      </a:r>
                      <a:r>
                        <a:rPr lang="pt-PT" sz="1600" b="1" err="1"/>
                        <a:t>the</a:t>
                      </a:r>
                      <a:r>
                        <a:rPr lang="pt-PT" sz="1600" b="1"/>
                        <a:t> </a:t>
                      </a:r>
                      <a:r>
                        <a:rPr lang="pt-PT" sz="1600" b="1" err="1"/>
                        <a:t>page</a:t>
                      </a:r>
                      <a:endParaRPr lang="pt-PT" sz="1600" b="1"/>
                    </a:p>
                  </a:txBody>
                  <a:tcPr anchor="ctr"/>
                </a:tc>
                <a:tc>
                  <a:txBody>
                    <a:bodyPr/>
                    <a:lstStyle/>
                    <a:p>
                      <a:pPr algn="ctr"/>
                      <a:r>
                        <a:rPr lang="pt-PT" dirty="0"/>
                        <a:t>2</a:t>
                      </a:r>
                    </a:p>
                  </a:txBody>
                  <a:tcPr anchor="ctr"/>
                </a:tc>
                <a:tc>
                  <a:txBody>
                    <a:bodyPr/>
                    <a:lstStyle/>
                    <a:p>
                      <a:pPr algn="ctr"/>
                      <a:r>
                        <a:rPr lang="pt-PT" dirty="0"/>
                        <a:t>2</a:t>
                      </a:r>
                    </a:p>
                  </a:txBody>
                  <a:tcPr anchor="ctr"/>
                </a:tc>
                <a:tc>
                  <a:txBody>
                    <a:bodyPr/>
                    <a:lstStyle/>
                    <a:p>
                      <a:pPr algn="ctr"/>
                      <a:r>
                        <a:rPr lang="pt-PT" dirty="0"/>
                        <a:t>2</a:t>
                      </a:r>
                    </a:p>
                  </a:txBody>
                  <a:tcPr anchor="ctr"/>
                </a:tc>
                <a:tc>
                  <a:txBody>
                    <a:bodyPr/>
                    <a:lstStyle/>
                    <a:p>
                      <a:pPr algn="ctr"/>
                      <a:r>
                        <a:rPr lang="pt-PT" dirty="0"/>
                        <a:t>2</a:t>
                      </a:r>
                    </a:p>
                  </a:txBody>
                  <a:tcPr anchor="ctr"/>
                </a:tc>
                <a:extLst>
                  <a:ext uri="{0D108BD9-81ED-4DB2-BD59-A6C34878D82A}">
                    <a16:rowId xmlns:a16="http://schemas.microsoft.com/office/drawing/2014/main" val="2873375434"/>
                  </a:ext>
                </a:extLst>
              </a:tr>
              <a:tr h="613652">
                <a:tc>
                  <a:txBody>
                    <a:bodyPr/>
                    <a:lstStyle/>
                    <a:p>
                      <a:pPr algn="ctr"/>
                      <a:r>
                        <a:rPr lang="pt-PT" b="1"/>
                        <a:t>Non Resposive to different window sizes</a:t>
                      </a:r>
                      <a:endParaRPr lang="pt-PT" b="1" err="1"/>
                    </a:p>
                  </a:txBody>
                  <a:tcPr anchor="ctr"/>
                </a:tc>
                <a:tc>
                  <a:txBody>
                    <a:bodyPr/>
                    <a:lstStyle/>
                    <a:p>
                      <a:pPr algn="ctr"/>
                      <a:r>
                        <a:rPr lang="pt-PT" dirty="0"/>
                        <a:t>4</a:t>
                      </a:r>
                    </a:p>
                  </a:txBody>
                  <a:tcPr anchor="ctr"/>
                </a:tc>
                <a:tc>
                  <a:txBody>
                    <a:bodyPr/>
                    <a:lstStyle/>
                    <a:p>
                      <a:pPr algn="ctr"/>
                      <a:r>
                        <a:rPr lang="pt-PT" dirty="0"/>
                        <a:t>3</a:t>
                      </a:r>
                    </a:p>
                  </a:txBody>
                  <a:tcPr anchor="ctr"/>
                </a:tc>
                <a:tc>
                  <a:txBody>
                    <a:bodyPr/>
                    <a:lstStyle/>
                    <a:p>
                      <a:pPr algn="ctr"/>
                      <a:r>
                        <a:rPr lang="pt-PT" dirty="0"/>
                        <a:t>3</a:t>
                      </a:r>
                    </a:p>
                  </a:txBody>
                  <a:tcPr anchor="ctr"/>
                </a:tc>
                <a:tc>
                  <a:txBody>
                    <a:bodyPr/>
                    <a:lstStyle/>
                    <a:p>
                      <a:pPr algn="ctr"/>
                      <a:r>
                        <a:rPr lang="pt-PT" dirty="0"/>
                        <a:t>3</a:t>
                      </a:r>
                    </a:p>
                  </a:txBody>
                  <a:tcPr anchor="ctr"/>
                </a:tc>
                <a:extLst>
                  <a:ext uri="{0D108BD9-81ED-4DB2-BD59-A6C34878D82A}">
                    <a16:rowId xmlns:a16="http://schemas.microsoft.com/office/drawing/2014/main" val="377377131"/>
                  </a:ext>
                </a:extLst>
              </a:tr>
            </a:tbl>
          </a:graphicData>
        </a:graphic>
      </p:graphicFrame>
      <p:sp>
        <p:nvSpPr>
          <p:cNvPr id="3" name="CaixaDeTexto 2">
            <a:extLst>
              <a:ext uri="{FF2B5EF4-FFF2-40B4-BE49-F238E27FC236}">
                <a16:creationId xmlns:a16="http://schemas.microsoft.com/office/drawing/2014/main" id="{7CDA49A5-A908-867F-B00C-FB0C401C56D2}"/>
              </a:ext>
            </a:extLst>
          </p:cNvPr>
          <p:cNvSpPr txBox="1"/>
          <p:nvPr/>
        </p:nvSpPr>
        <p:spPr>
          <a:xfrm>
            <a:off x="9020070" y="2313079"/>
            <a:ext cx="8850568" cy="2031325"/>
          </a:xfrm>
          <a:prstGeom prst="rect">
            <a:avLst/>
          </a:prstGeom>
          <a:noFill/>
        </p:spPr>
        <p:txBody>
          <a:bodyPr wrap="square" lIns="91440" tIns="45720" rIns="91440" bIns="45720" rtlCol="0" anchor="t">
            <a:spAutoFit/>
          </a:bodyPr>
          <a:lstStyle/>
          <a:p>
            <a:r>
              <a:rPr lang="pt-PT" b="1" err="1"/>
              <a:t>Caption</a:t>
            </a:r>
            <a:r>
              <a:rPr lang="pt-PT" b="1" dirty="0"/>
              <a:t>:</a:t>
            </a:r>
          </a:p>
          <a:p>
            <a:r>
              <a:rPr lang="pt-PT" dirty="0"/>
              <a:t>     </a:t>
            </a:r>
            <a:r>
              <a:rPr lang="pt-PT" b="1" dirty="0"/>
              <a:t>    </a:t>
            </a:r>
            <a:r>
              <a:rPr lang="pt-PT" dirty="0"/>
              <a:t>0.   </a:t>
            </a:r>
            <a:r>
              <a:rPr lang="pt-PT" err="1"/>
              <a:t>Not</a:t>
            </a:r>
            <a:r>
              <a:rPr lang="pt-PT" dirty="0"/>
              <a:t> a </a:t>
            </a:r>
            <a:r>
              <a:rPr lang="pt-PT" err="1"/>
              <a:t>Usability</a:t>
            </a:r>
            <a:r>
              <a:rPr lang="pt-PT" dirty="0"/>
              <a:t> </a:t>
            </a:r>
            <a:r>
              <a:rPr lang="pt-PT" err="1"/>
              <a:t>Problem</a:t>
            </a:r>
            <a:endParaRPr lang="pt-PT"/>
          </a:p>
          <a:p>
            <a:pPr marL="800100" lvl="1" indent="-342900">
              <a:buFont typeface="+mj-lt"/>
              <a:buAutoNum type="arabicPeriod"/>
            </a:pPr>
            <a:r>
              <a:rPr lang="pt-PT" b="0" i="0" dirty="0" err="1">
                <a:solidFill>
                  <a:srgbClr val="000000"/>
                </a:solidFill>
                <a:effectLst/>
                <a:latin typeface="Calibri" panose="020F0502020204030204" pitchFamily="34" charset="0"/>
              </a:rPr>
              <a:t>Cosmetic</a:t>
            </a:r>
            <a:r>
              <a:rPr lang="pt-PT" b="0" i="0" dirty="0">
                <a:solidFill>
                  <a:srgbClr val="000000"/>
                </a:solidFill>
                <a:effectLst/>
                <a:latin typeface="Calibri" panose="020F0502020204030204" pitchFamily="34" charset="0"/>
              </a:rPr>
              <a:t> </a:t>
            </a:r>
            <a:r>
              <a:rPr lang="pt-PT" dirty="0" err="1">
                <a:solidFill>
                  <a:srgbClr val="000000"/>
                </a:solidFill>
                <a:latin typeface="Calibri" panose="020F0502020204030204" pitchFamily="34" charset="0"/>
              </a:rPr>
              <a:t>P</a:t>
            </a:r>
            <a:r>
              <a:rPr lang="pt-PT" b="0" i="0" dirty="0" err="1">
                <a:solidFill>
                  <a:srgbClr val="000000"/>
                </a:solidFill>
                <a:effectLst/>
                <a:latin typeface="Calibri" panose="020F0502020204030204" pitchFamily="34" charset="0"/>
              </a:rPr>
              <a:t>roblem</a:t>
            </a:r>
            <a:endParaRPr lang="pt-PT" b="0" i="0" dirty="0">
              <a:solidFill>
                <a:srgbClr val="000000"/>
              </a:solidFill>
              <a:effectLst/>
              <a:latin typeface="Calibri" panose="020F0502020204030204" pitchFamily="34" charset="0"/>
            </a:endParaRPr>
          </a:p>
          <a:p>
            <a:pPr marL="800100" lvl="1" indent="-342900">
              <a:buFont typeface="+mj-lt"/>
              <a:buAutoNum type="arabicPeriod"/>
            </a:pPr>
            <a:r>
              <a:rPr lang="pt-PT" b="0" i="0" dirty="0" err="1">
                <a:solidFill>
                  <a:srgbClr val="000000"/>
                </a:solidFill>
                <a:effectLst/>
                <a:latin typeface="Calibri" panose="020F0502020204030204" pitchFamily="34" charset="0"/>
              </a:rPr>
              <a:t>Minor</a:t>
            </a:r>
            <a:r>
              <a:rPr lang="pt-PT" b="0" i="0" dirty="0">
                <a:solidFill>
                  <a:srgbClr val="000000"/>
                </a:solidFill>
                <a:effectLst/>
                <a:latin typeface="Calibri" panose="020F0502020204030204" pitchFamily="34" charset="0"/>
              </a:rPr>
              <a:t> </a:t>
            </a:r>
            <a:r>
              <a:rPr lang="pt-PT" b="0" i="0" dirty="0" err="1">
                <a:solidFill>
                  <a:srgbClr val="000000"/>
                </a:solidFill>
                <a:effectLst/>
                <a:latin typeface="Calibri" panose="020F0502020204030204" pitchFamily="34" charset="0"/>
              </a:rPr>
              <a:t>Usability</a:t>
            </a:r>
            <a:r>
              <a:rPr lang="pt-PT" b="0" i="0" dirty="0">
                <a:solidFill>
                  <a:srgbClr val="000000"/>
                </a:solidFill>
                <a:effectLst/>
                <a:latin typeface="Calibri" panose="020F0502020204030204" pitchFamily="34" charset="0"/>
              </a:rPr>
              <a:t> </a:t>
            </a:r>
            <a:r>
              <a:rPr lang="pt-PT" b="0" i="0" dirty="0" err="1">
                <a:solidFill>
                  <a:srgbClr val="000000"/>
                </a:solidFill>
                <a:effectLst/>
                <a:latin typeface="Calibri" panose="020F0502020204030204" pitchFamily="34" charset="0"/>
              </a:rPr>
              <a:t>Problem</a:t>
            </a:r>
            <a:r>
              <a:rPr lang="pt-PT" b="0" i="0" dirty="0">
                <a:solidFill>
                  <a:srgbClr val="000000"/>
                </a:solidFill>
                <a:effectLst/>
                <a:latin typeface="Calibri" panose="020F0502020204030204" pitchFamily="34" charset="0"/>
              </a:rPr>
              <a:t>​</a:t>
            </a:r>
          </a:p>
          <a:p>
            <a:pPr marL="800100" lvl="1" indent="-342900">
              <a:buFont typeface="+mj-lt"/>
              <a:buAutoNum type="arabicPeriod"/>
            </a:pPr>
            <a:r>
              <a:rPr lang="pt-PT" b="0" i="0" dirty="0">
                <a:solidFill>
                  <a:srgbClr val="000000"/>
                </a:solidFill>
                <a:effectLst/>
                <a:latin typeface="Calibri" panose="020F0502020204030204" pitchFamily="34" charset="0"/>
              </a:rPr>
              <a:t>Major </a:t>
            </a:r>
            <a:r>
              <a:rPr lang="pt-PT" b="0" i="0" dirty="0" err="1">
                <a:solidFill>
                  <a:srgbClr val="000000"/>
                </a:solidFill>
                <a:effectLst/>
                <a:latin typeface="Calibri" panose="020F0502020204030204" pitchFamily="34" charset="0"/>
              </a:rPr>
              <a:t>usability</a:t>
            </a:r>
            <a:r>
              <a:rPr lang="pt-PT" b="0" i="0" dirty="0">
                <a:solidFill>
                  <a:srgbClr val="000000"/>
                </a:solidFill>
                <a:effectLst/>
                <a:latin typeface="Calibri" panose="020F0502020204030204" pitchFamily="34" charset="0"/>
              </a:rPr>
              <a:t> </a:t>
            </a:r>
            <a:r>
              <a:rPr lang="pt-PT" b="0" i="0" dirty="0" err="1">
                <a:solidFill>
                  <a:srgbClr val="000000"/>
                </a:solidFill>
                <a:effectLst/>
                <a:latin typeface="Calibri" panose="020F0502020204030204" pitchFamily="34" charset="0"/>
              </a:rPr>
              <a:t>problem</a:t>
            </a:r>
            <a:r>
              <a:rPr lang="pt-PT" b="0" i="0" dirty="0">
                <a:solidFill>
                  <a:srgbClr val="000000"/>
                </a:solidFill>
                <a:effectLst/>
                <a:latin typeface="Calibri" panose="020F0502020204030204" pitchFamily="34" charset="0"/>
              </a:rPr>
              <a:t>​</a:t>
            </a:r>
          </a:p>
          <a:p>
            <a:pPr marL="800100" lvl="1" indent="-342900">
              <a:buFont typeface="+mj-lt"/>
              <a:buAutoNum type="arabicPeriod"/>
            </a:pPr>
            <a:r>
              <a:rPr lang="pt-PT" b="0" i="0" dirty="0" err="1">
                <a:solidFill>
                  <a:srgbClr val="000000"/>
                </a:solidFill>
                <a:effectLst/>
                <a:latin typeface="Calibri" panose="020F0502020204030204" pitchFamily="34" charset="0"/>
              </a:rPr>
              <a:t>Usability</a:t>
            </a:r>
            <a:r>
              <a:rPr lang="pt-PT" b="0" i="0" dirty="0">
                <a:solidFill>
                  <a:srgbClr val="000000"/>
                </a:solidFill>
                <a:effectLst/>
                <a:latin typeface="Calibri" panose="020F0502020204030204" pitchFamily="34" charset="0"/>
              </a:rPr>
              <a:t> </a:t>
            </a:r>
            <a:r>
              <a:rPr lang="pt-PT" b="0" i="0" dirty="0" err="1">
                <a:solidFill>
                  <a:srgbClr val="000000"/>
                </a:solidFill>
                <a:effectLst/>
                <a:latin typeface="Calibri" panose="020F0502020204030204" pitchFamily="34" charset="0"/>
              </a:rPr>
              <a:t>catastrophe</a:t>
            </a:r>
            <a:r>
              <a:rPr lang="pt-PT" b="0" i="0" dirty="0">
                <a:solidFill>
                  <a:srgbClr val="000000"/>
                </a:solidFill>
                <a:effectLst/>
                <a:latin typeface="Calibri" panose="020F0502020204030204" pitchFamily="34" charset="0"/>
              </a:rPr>
              <a:t>​</a:t>
            </a:r>
            <a:endParaRPr lang="pt-PT" dirty="0"/>
          </a:p>
          <a:p>
            <a:pPr marL="342900" indent="-342900">
              <a:buFont typeface="+mj-lt"/>
              <a:buAutoNum type="arabicPeriod"/>
            </a:pPr>
            <a:endParaRPr lang="pt-PT" dirty="0"/>
          </a:p>
        </p:txBody>
      </p:sp>
    </p:spTree>
    <p:extLst>
      <p:ext uri="{BB962C8B-B14F-4D97-AF65-F5344CB8AC3E}">
        <p14:creationId xmlns:p14="http://schemas.microsoft.com/office/powerpoint/2010/main" val="2537414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18</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11. User Evaluation of the functional prototype</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2022-2023</a:t>
            </a:r>
          </a:p>
        </p:txBody>
      </p:sp>
      <p:sp>
        <p:nvSpPr>
          <p:cNvPr id="3" name="TextBox 7">
            <a:extLst>
              <a:ext uri="{FF2B5EF4-FFF2-40B4-BE49-F238E27FC236}">
                <a16:creationId xmlns:a16="http://schemas.microsoft.com/office/drawing/2014/main" id="{BCEDB3F8-B6B9-4DAA-2256-08F0E9594E26}"/>
              </a:ext>
            </a:extLst>
          </p:cNvPr>
          <p:cNvSpPr txBox="1"/>
          <p:nvPr/>
        </p:nvSpPr>
        <p:spPr>
          <a:xfrm>
            <a:off x="481264" y="1084501"/>
            <a:ext cx="9615054" cy="4093428"/>
          </a:xfrm>
          <a:prstGeom prst="rect">
            <a:avLst/>
          </a:prstGeom>
          <a:noFill/>
        </p:spPr>
        <p:txBody>
          <a:bodyPr wrap="square" lIns="91440" tIns="45720" rIns="91440" bIns="45720" rtlCol="0" anchor="t">
            <a:spAutoFit/>
          </a:bodyPr>
          <a:lstStyle/>
          <a:p>
            <a:endParaRPr lang="en-US" sz="2000">
              <a:latin typeface="+mj-lt"/>
            </a:endParaRPr>
          </a:p>
          <a:p>
            <a:pPr marL="285750" indent="-285750">
              <a:buFont typeface="Wingdings" panose="05000000000000000000" pitchFamily="2" charset="2"/>
              <a:buChar char="§"/>
            </a:pPr>
            <a:r>
              <a:rPr lang="en-US">
                <a:latin typeface="+mj-lt"/>
              </a:rPr>
              <a:t>Evaluated the main features of the prototype, using all the personas and scenarios</a:t>
            </a:r>
          </a:p>
          <a:p>
            <a:pPr marL="285750" indent="-285750">
              <a:buFont typeface="Wingdings" panose="05000000000000000000" pitchFamily="2" charset="2"/>
              <a:buChar char="§"/>
            </a:pPr>
            <a:endParaRPr lang="en-US">
              <a:latin typeface="+mj-lt"/>
            </a:endParaRPr>
          </a:p>
          <a:p>
            <a:pPr marL="285750" indent="-285750">
              <a:buFont typeface="Wingdings" panose="05000000000000000000" pitchFamily="2" charset="2"/>
              <a:buChar char="§"/>
            </a:pPr>
            <a:r>
              <a:rPr lang="en-US">
                <a:latin typeface="+mj-lt"/>
              </a:rPr>
              <a:t>Tasks:</a:t>
            </a:r>
          </a:p>
          <a:p>
            <a:pPr marL="1371600" lvl="2" indent="-457200">
              <a:buFont typeface="+mj-lt"/>
              <a:buAutoNum type="arabicPeriod"/>
            </a:pPr>
            <a:r>
              <a:rPr lang="en-US" sz="1600">
                <a:latin typeface="+mj-lt"/>
              </a:rPr>
              <a:t>Register as a new user</a:t>
            </a:r>
          </a:p>
          <a:p>
            <a:pPr marL="1371600" lvl="2" indent="-457200">
              <a:buAutoNum type="arabicPeriod"/>
            </a:pPr>
            <a:r>
              <a:rPr lang="en-US" sz="1600">
                <a:latin typeface="+mj-lt"/>
                <a:ea typeface="Calibri Light"/>
                <a:cs typeface="Calibri Light"/>
              </a:rPr>
              <a:t>Use filters and Search bar</a:t>
            </a:r>
            <a:endParaRPr lang="en-US" sz="1600">
              <a:latin typeface="+mj-lt"/>
            </a:endParaRPr>
          </a:p>
          <a:p>
            <a:pPr marL="1371600" lvl="2" indent="-457200">
              <a:buFont typeface="+mj-lt"/>
              <a:buAutoNum type="arabicPeriod"/>
            </a:pPr>
            <a:r>
              <a:rPr lang="en-US" sz="1600">
                <a:latin typeface="+mj-lt"/>
              </a:rPr>
              <a:t>Select a product to buy</a:t>
            </a:r>
          </a:p>
          <a:p>
            <a:pPr marL="1371600" lvl="2" indent="-457200">
              <a:buFont typeface="+mj-lt"/>
              <a:buAutoNum type="arabicPeriod"/>
            </a:pPr>
            <a:r>
              <a:rPr lang="en-US" sz="1600">
                <a:latin typeface="+mj-lt"/>
              </a:rPr>
              <a:t>Select quantity (5) and add to cart</a:t>
            </a:r>
          </a:p>
          <a:p>
            <a:pPr marL="1371600" lvl="2" indent="-457200">
              <a:buFont typeface="+mj-lt"/>
              <a:buAutoNum type="arabicPeriod"/>
            </a:pPr>
            <a:r>
              <a:rPr lang="en-US" sz="1600">
                <a:latin typeface="+mj-lt"/>
              </a:rPr>
              <a:t>Check cart</a:t>
            </a:r>
          </a:p>
          <a:p>
            <a:pPr marL="1371600" lvl="2" indent="-457200">
              <a:buFont typeface="+mj-lt"/>
              <a:buAutoNum type="arabicPeriod"/>
            </a:pPr>
            <a:r>
              <a:rPr lang="en-US" sz="1600">
                <a:latin typeface="+mj-lt"/>
              </a:rPr>
              <a:t>Proceed to checkout</a:t>
            </a:r>
            <a:endParaRPr lang="en-US" sz="1600">
              <a:latin typeface="+mj-lt"/>
              <a:ea typeface="Calibri Light"/>
              <a:cs typeface="Calibri Light"/>
            </a:endParaRPr>
          </a:p>
          <a:p>
            <a:pPr marL="285750" indent="-285750">
              <a:buFont typeface="Wingdings" panose="05000000000000000000" pitchFamily="2" charset="2"/>
              <a:buChar char="§"/>
            </a:pPr>
            <a:endParaRPr lang="en-US">
              <a:latin typeface="+mj-lt"/>
            </a:endParaRPr>
          </a:p>
          <a:p>
            <a:pPr marL="285750" indent="-285750">
              <a:buFont typeface="Wingdings" panose="05000000000000000000" pitchFamily="2" charset="2"/>
              <a:buChar char="§"/>
            </a:pPr>
            <a:endParaRPr lang="en-US">
              <a:latin typeface="+mj-lt"/>
            </a:endParaRPr>
          </a:p>
          <a:p>
            <a:pPr marL="285750" indent="-285750">
              <a:buFont typeface="Wingdings" panose="05000000000000000000" pitchFamily="2" charset="2"/>
              <a:buChar char="§"/>
            </a:pPr>
            <a:r>
              <a:rPr lang="en-US">
                <a:latin typeface="+mj-lt"/>
              </a:rPr>
              <a:t>16 participants with approximately 20 years of age</a:t>
            </a:r>
          </a:p>
          <a:p>
            <a:endParaRPr lang="en-US" sz="1600">
              <a:latin typeface="+mj-lt"/>
            </a:endParaRPr>
          </a:p>
          <a:p>
            <a:pPr lvl="1"/>
            <a:endParaRPr lang="en-US" sz="2000">
              <a:latin typeface="+mj-lt"/>
            </a:endParaRPr>
          </a:p>
        </p:txBody>
      </p:sp>
      <p:graphicFrame>
        <p:nvGraphicFramePr>
          <p:cNvPr id="4" name="Gráfico 3">
            <a:extLst>
              <a:ext uri="{FF2B5EF4-FFF2-40B4-BE49-F238E27FC236}">
                <a16:creationId xmlns:a16="http://schemas.microsoft.com/office/drawing/2014/main" id="{96F5312F-20C6-4749-0AE8-92BC67F84BAD}"/>
              </a:ext>
            </a:extLst>
          </p:cNvPr>
          <p:cNvGraphicFramePr/>
          <p:nvPr>
            <p:extLst>
              <p:ext uri="{D42A27DB-BD31-4B8C-83A1-F6EECF244321}">
                <p14:modId xmlns:p14="http://schemas.microsoft.com/office/powerpoint/2010/main" val="3210321533"/>
              </p:ext>
            </p:extLst>
          </p:nvPr>
        </p:nvGraphicFramePr>
        <p:xfrm>
          <a:off x="5518545" y="3589487"/>
          <a:ext cx="3008200" cy="2437584"/>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7" descr="Diagram&#10;&#10;Description automatically generated">
            <a:extLst>
              <a:ext uri="{FF2B5EF4-FFF2-40B4-BE49-F238E27FC236}">
                <a16:creationId xmlns:a16="http://schemas.microsoft.com/office/drawing/2014/main" id="{CB01AF7F-5AA7-127C-ABF0-E836291907A9}"/>
              </a:ext>
            </a:extLst>
          </p:cNvPr>
          <p:cNvPicPr>
            <a:picLocks noChangeAspect="1"/>
          </p:cNvPicPr>
          <p:nvPr/>
        </p:nvPicPr>
        <p:blipFill>
          <a:blip r:embed="rId3"/>
          <a:stretch>
            <a:fillRect/>
          </a:stretch>
        </p:blipFill>
        <p:spPr>
          <a:xfrm>
            <a:off x="8133347" y="1789840"/>
            <a:ext cx="3755857" cy="2937424"/>
          </a:xfrm>
          <a:prstGeom prst="rect">
            <a:avLst/>
          </a:prstGeom>
        </p:spPr>
      </p:pic>
      <p:sp>
        <p:nvSpPr>
          <p:cNvPr id="9" name="Rectangle 2">
            <a:extLst>
              <a:ext uri="{FF2B5EF4-FFF2-40B4-BE49-F238E27FC236}">
                <a16:creationId xmlns:a16="http://schemas.microsoft.com/office/drawing/2014/main" id="{30FD40CE-8623-FDE2-FE21-06A2E84E44C3}"/>
              </a:ext>
            </a:extLst>
          </p:cNvPr>
          <p:cNvSpPr txBox="1">
            <a:spLocks noChangeArrowheads="1"/>
          </p:cNvSpPr>
          <p:nvPr/>
        </p:nvSpPr>
        <p:spPr bwMode="auto">
          <a:xfrm>
            <a:off x="582931" y="854058"/>
            <a:ext cx="7551778"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Tree>
    <p:extLst>
      <p:ext uri="{BB962C8B-B14F-4D97-AF65-F5344CB8AC3E}">
        <p14:creationId xmlns:p14="http://schemas.microsoft.com/office/powerpoint/2010/main" val="3898280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19</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2022-2023</a:t>
            </a:r>
          </a:p>
        </p:txBody>
      </p:sp>
      <p:graphicFrame>
        <p:nvGraphicFramePr>
          <p:cNvPr id="5" name="Gráfico 4">
            <a:extLst>
              <a:ext uri="{FF2B5EF4-FFF2-40B4-BE49-F238E27FC236}">
                <a16:creationId xmlns:a16="http://schemas.microsoft.com/office/drawing/2014/main" id="{72514580-ACEF-B3EA-BCC7-E3470E7DEEB2}"/>
              </a:ext>
            </a:extLst>
          </p:cNvPr>
          <p:cNvGraphicFramePr/>
          <p:nvPr>
            <p:extLst>
              <p:ext uri="{D42A27DB-BD31-4B8C-83A1-F6EECF244321}">
                <p14:modId xmlns:p14="http://schemas.microsoft.com/office/powerpoint/2010/main" val="1770465499"/>
              </p:ext>
            </p:extLst>
          </p:nvPr>
        </p:nvGraphicFramePr>
        <p:xfrm>
          <a:off x="476518" y="387933"/>
          <a:ext cx="11274648" cy="56001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318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Index</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dirty="0" smtClean="0">
                <a:latin typeface="+mj-lt"/>
              </a:rPr>
              <a:pPr algn="r">
                <a:spcBef>
                  <a:spcPct val="50000"/>
                </a:spcBef>
                <a:spcAft>
                  <a:spcPct val="0"/>
                </a:spcAft>
              </a:pPr>
              <a:t>2</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
        <p:nvSpPr>
          <p:cNvPr id="3" name="Foliennummernplatzhalter 1">
            <a:extLst>
              <a:ext uri="{FF2B5EF4-FFF2-40B4-BE49-F238E27FC236}">
                <a16:creationId xmlns:a16="http://schemas.microsoft.com/office/drawing/2014/main" id="{443C64B5-3D1E-31FC-C180-6977B8CC02BD}"/>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sp>
        <p:nvSpPr>
          <p:cNvPr id="88" name="TextBox 87">
            <a:extLst>
              <a:ext uri="{FF2B5EF4-FFF2-40B4-BE49-F238E27FC236}">
                <a16:creationId xmlns:a16="http://schemas.microsoft.com/office/drawing/2014/main" id="{92003A71-D830-7FA8-8D0A-E2308B33AB8D}"/>
              </a:ext>
            </a:extLst>
          </p:cNvPr>
          <p:cNvSpPr txBox="1"/>
          <p:nvPr/>
        </p:nvSpPr>
        <p:spPr>
          <a:xfrm>
            <a:off x="915902" y="2075950"/>
            <a:ext cx="237483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a:ea typeface="Calibri"/>
                <a:cs typeface="Calibri"/>
              </a:rPr>
              <a:t>Introduction</a:t>
            </a:r>
          </a:p>
          <a:p>
            <a:pPr marL="342900" indent="-342900" algn="l">
              <a:buAutoNum type="arabicPeriod"/>
            </a:pPr>
            <a:endParaRPr lang="en-US">
              <a:ea typeface="Calibri"/>
              <a:cs typeface="Calibri"/>
            </a:endParaRPr>
          </a:p>
          <a:p>
            <a:pPr marL="342900" indent="-342900">
              <a:buAutoNum type="arabicPeriod"/>
            </a:pPr>
            <a:r>
              <a:rPr lang="en-US">
                <a:ea typeface="Calibri"/>
                <a:cs typeface="Calibri"/>
              </a:rPr>
              <a:t>Objectives</a:t>
            </a:r>
          </a:p>
          <a:p>
            <a:pPr marL="342900" indent="-342900">
              <a:buAutoNum type="arabicPeriod"/>
            </a:pPr>
            <a:endParaRPr lang="en-US">
              <a:ea typeface="Calibri"/>
              <a:cs typeface="Calibri"/>
            </a:endParaRPr>
          </a:p>
          <a:p>
            <a:r>
              <a:rPr lang="en-US">
                <a:ea typeface="Calibri"/>
                <a:cs typeface="Calibri"/>
              </a:rPr>
              <a:t>3.1.1 Personas</a:t>
            </a:r>
          </a:p>
          <a:p>
            <a:endParaRPr lang="en-US">
              <a:ea typeface="Calibri"/>
              <a:cs typeface="Calibri"/>
            </a:endParaRPr>
          </a:p>
          <a:p>
            <a:r>
              <a:rPr lang="en-US">
                <a:ea typeface="Calibri"/>
                <a:cs typeface="Calibri"/>
              </a:rPr>
              <a:t>3.1.2 Scenarios</a:t>
            </a:r>
          </a:p>
          <a:p>
            <a:endParaRPr lang="en-US">
              <a:ea typeface="Calibri"/>
              <a:cs typeface="Calibri"/>
            </a:endParaRPr>
          </a:p>
          <a:p>
            <a:r>
              <a:rPr lang="en-US">
                <a:ea typeface="Calibri"/>
                <a:cs typeface="Calibri"/>
              </a:rPr>
              <a:t>3.2.1 Personas</a:t>
            </a:r>
          </a:p>
          <a:p>
            <a:endParaRPr lang="en-US">
              <a:ea typeface="Calibri"/>
              <a:cs typeface="Calibri"/>
            </a:endParaRPr>
          </a:p>
          <a:p>
            <a:r>
              <a:rPr lang="en-US">
                <a:ea typeface="Calibri"/>
                <a:cs typeface="Calibri"/>
              </a:rPr>
              <a:t>3.2.2 Scenarios</a:t>
            </a:r>
          </a:p>
          <a:p>
            <a:endParaRPr lang="en-US">
              <a:ea typeface="Calibri"/>
              <a:cs typeface="Calibri"/>
            </a:endParaRPr>
          </a:p>
          <a:p>
            <a:pPr marL="342900" indent="-342900">
              <a:buFont typeface="+mj-lt"/>
              <a:buAutoNum type="arabicPeriod" startAt="4"/>
            </a:pPr>
            <a:r>
              <a:rPr lang="en-US">
                <a:ea typeface="Calibri"/>
                <a:cs typeface="Calibri"/>
              </a:rPr>
              <a:t>Tasks</a:t>
            </a:r>
          </a:p>
          <a:p>
            <a:pPr marL="342900" indent="-342900">
              <a:buAutoNum type="arabicPeriod" startAt="4"/>
            </a:pPr>
            <a:endParaRPr lang="en-US">
              <a:ea typeface="Calibri"/>
              <a:cs typeface="Calibri"/>
            </a:endParaRPr>
          </a:p>
          <a:p>
            <a:pPr marL="342900" indent="-342900">
              <a:buAutoNum type="arabicPeriod" startAt="4"/>
            </a:pPr>
            <a:endParaRPr lang="en-US">
              <a:ea typeface="Calibri"/>
              <a:cs typeface="Calibri"/>
            </a:endParaRPr>
          </a:p>
          <a:p>
            <a:pPr marL="342900" indent="-342900">
              <a:buAutoNum type="arabicPeriod" startAt="4"/>
            </a:pPr>
            <a:endParaRPr lang="en-US">
              <a:ea typeface="Calibri"/>
              <a:cs typeface="Calibri"/>
            </a:endParaRPr>
          </a:p>
          <a:p>
            <a:endParaRPr lang="en-US">
              <a:ea typeface="Calibri"/>
              <a:cs typeface="Calibri"/>
            </a:endParaRPr>
          </a:p>
        </p:txBody>
      </p:sp>
      <p:sp>
        <p:nvSpPr>
          <p:cNvPr id="10" name="CaixaDeTexto 9">
            <a:extLst>
              <a:ext uri="{FF2B5EF4-FFF2-40B4-BE49-F238E27FC236}">
                <a16:creationId xmlns:a16="http://schemas.microsoft.com/office/drawing/2014/main" id="{25735FE1-F1B0-A122-ACC1-7CA5A2FBC836}"/>
              </a:ext>
            </a:extLst>
          </p:cNvPr>
          <p:cNvSpPr txBox="1"/>
          <p:nvPr/>
        </p:nvSpPr>
        <p:spPr>
          <a:xfrm>
            <a:off x="9181906" y="2235090"/>
            <a:ext cx="3293806" cy="3693319"/>
          </a:xfrm>
          <a:prstGeom prst="rect">
            <a:avLst/>
          </a:prstGeom>
          <a:noFill/>
        </p:spPr>
        <p:txBody>
          <a:bodyPr wrap="square" rtlCol="0">
            <a:spAutoFit/>
          </a:bodyPr>
          <a:lstStyle/>
          <a:p>
            <a:pPr marL="342900" indent="-342900">
              <a:buFont typeface="+mj-lt"/>
              <a:buAutoNum type="arabicPeriod" startAt="11"/>
            </a:pPr>
            <a:r>
              <a:rPr lang="en-US">
                <a:ea typeface="Calibri"/>
                <a:cs typeface="Calibri"/>
              </a:rPr>
              <a:t>User of Evaluation FP</a:t>
            </a:r>
          </a:p>
          <a:p>
            <a:pPr marL="342900" indent="-342900">
              <a:buFont typeface="+mj-lt"/>
              <a:buAutoNum type="arabicPeriod" startAt="11"/>
            </a:pPr>
            <a:endParaRPr lang="en-US">
              <a:ea typeface="Calibri"/>
              <a:cs typeface="Calibri"/>
            </a:endParaRPr>
          </a:p>
          <a:p>
            <a:pPr marL="342900" indent="-342900">
              <a:buAutoNum type="arabicPeriod" startAt="11"/>
            </a:pPr>
            <a:r>
              <a:rPr lang="en-US">
                <a:ea typeface="Calibri"/>
                <a:cs typeface="Calibri"/>
              </a:rPr>
              <a:t>Demo</a:t>
            </a:r>
          </a:p>
          <a:p>
            <a:pPr marL="342900" indent="-342900">
              <a:buAutoNum type="arabicPeriod" startAt="11"/>
            </a:pPr>
            <a:endParaRPr lang="en-US">
              <a:ea typeface="Calibri"/>
              <a:cs typeface="Calibri"/>
            </a:endParaRPr>
          </a:p>
          <a:p>
            <a:pPr marL="342900" indent="-342900">
              <a:buAutoNum type="arabicPeriod" startAt="11"/>
            </a:pPr>
            <a:r>
              <a:rPr lang="en-US">
                <a:ea typeface="Calibri"/>
                <a:cs typeface="Calibri"/>
              </a:rPr>
              <a:t>Future Work</a:t>
            </a:r>
          </a:p>
          <a:p>
            <a:pPr marL="342900" indent="-342900">
              <a:buAutoNum type="arabicPeriod" startAt="11"/>
            </a:pPr>
            <a:endParaRPr lang="en-US">
              <a:ea typeface="Calibri"/>
              <a:cs typeface="Calibri"/>
            </a:endParaRPr>
          </a:p>
          <a:p>
            <a:pPr marL="342900" indent="-342900">
              <a:buAutoNum type="arabicPeriod" startAt="11"/>
            </a:pPr>
            <a:r>
              <a:rPr lang="en-US">
                <a:latin typeface="Calibri" panose="020F0502020204030204"/>
                <a:ea typeface="Calibri"/>
                <a:cs typeface="Calibri"/>
              </a:rPr>
              <a:t>Effort of each member</a:t>
            </a:r>
          </a:p>
          <a:p>
            <a:pPr marL="342900" indent="-342900">
              <a:buAutoNum type="arabicPeriod" startAt="11"/>
            </a:pPr>
            <a:endParaRPr lang="en-US">
              <a:latin typeface="Calibri" panose="020F0502020204030204"/>
              <a:ea typeface="Calibri"/>
              <a:cs typeface="Calibri"/>
            </a:endParaRPr>
          </a:p>
          <a:p>
            <a:pPr marL="342900" indent="-342900">
              <a:buAutoNum type="arabicPeriod" startAt="11"/>
            </a:pPr>
            <a:r>
              <a:rPr lang="en-US">
                <a:latin typeface="Calibri" panose="020F0502020204030204"/>
                <a:ea typeface="Calibri"/>
                <a:cs typeface="Calibri"/>
              </a:rPr>
              <a:t>Acknowledgments</a:t>
            </a:r>
          </a:p>
          <a:p>
            <a:pPr marL="342900" indent="-342900">
              <a:buAutoNum type="arabicPeriod" startAt="11"/>
            </a:pPr>
            <a:endParaRPr lang="en-US">
              <a:latin typeface="Calibri" panose="020F0502020204030204"/>
              <a:ea typeface="Calibri"/>
              <a:cs typeface="Calibri"/>
            </a:endParaRPr>
          </a:p>
          <a:p>
            <a:pPr marL="342900" indent="-342900">
              <a:buAutoNum type="arabicPeriod" startAt="11"/>
            </a:pPr>
            <a:r>
              <a:rPr lang="en-US">
                <a:ea typeface="Calibri"/>
                <a:cs typeface="Calibri"/>
              </a:rPr>
              <a:t>Bibliography</a:t>
            </a:r>
          </a:p>
          <a:p>
            <a:pPr marL="342900" indent="-342900">
              <a:buAutoNum type="arabicPeriod" startAt="11"/>
            </a:pPr>
            <a:endParaRPr lang="en-US">
              <a:ea typeface="Calibri"/>
              <a:cs typeface="Calibri"/>
            </a:endParaRPr>
          </a:p>
          <a:p>
            <a:endParaRPr lang="pt-PT"/>
          </a:p>
        </p:txBody>
      </p:sp>
      <p:sp>
        <p:nvSpPr>
          <p:cNvPr id="13" name="CaixaDeTexto 12">
            <a:extLst>
              <a:ext uri="{FF2B5EF4-FFF2-40B4-BE49-F238E27FC236}">
                <a16:creationId xmlns:a16="http://schemas.microsoft.com/office/drawing/2014/main" id="{36992807-1341-CBF6-BBBF-BE9A71F7B5EF}"/>
              </a:ext>
            </a:extLst>
          </p:cNvPr>
          <p:cNvSpPr txBox="1"/>
          <p:nvPr/>
        </p:nvSpPr>
        <p:spPr>
          <a:xfrm>
            <a:off x="4305106" y="2268840"/>
            <a:ext cx="4612754" cy="3693319"/>
          </a:xfrm>
          <a:prstGeom prst="rect">
            <a:avLst/>
          </a:prstGeom>
          <a:noFill/>
        </p:spPr>
        <p:txBody>
          <a:bodyPr wrap="square">
            <a:spAutoFit/>
          </a:bodyPr>
          <a:lstStyle/>
          <a:p>
            <a:pPr marL="342900" indent="-342900">
              <a:buFont typeface="+mj-lt"/>
              <a:buAutoNum type="arabicPeriod" startAt="5"/>
            </a:pPr>
            <a:r>
              <a:rPr lang="en-US">
                <a:ea typeface="Calibri"/>
                <a:cs typeface="Calibri"/>
              </a:rPr>
              <a:t>Requirements</a:t>
            </a:r>
          </a:p>
          <a:p>
            <a:pPr marL="342900" indent="-342900">
              <a:buFont typeface="+mj-lt"/>
              <a:buAutoNum type="arabicPeriod" startAt="5"/>
            </a:pPr>
            <a:endParaRPr lang="en-US">
              <a:ea typeface="Calibri"/>
              <a:cs typeface="Calibri"/>
            </a:endParaRPr>
          </a:p>
          <a:p>
            <a:pPr marL="342900" indent="-342900">
              <a:buAutoNum type="arabicPeriod" startAt="5"/>
            </a:pPr>
            <a:r>
              <a:rPr lang="en-US">
                <a:ea typeface="Calibri"/>
                <a:cs typeface="Calibri"/>
              </a:rPr>
              <a:t>LFP</a:t>
            </a:r>
          </a:p>
          <a:p>
            <a:pPr marL="342900" indent="-342900">
              <a:buAutoNum type="arabicPeriod" startAt="5"/>
            </a:pPr>
            <a:endParaRPr lang="en-US">
              <a:ea typeface="Calibri"/>
              <a:cs typeface="Calibri"/>
            </a:endParaRPr>
          </a:p>
          <a:p>
            <a:pPr marL="342900" indent="-342900">
              <a:buAutoNum type="arabicPeriod" startAt="5"/>
            </a:pPr>
            <a:r>
              <a:rPr lang="en-US">
                <a:ea typeface="Calibri"/>
                <a:cs typeface="Calibri"/>
              </a:rPr>
              <a:t>LFP User Evaluation</a:t>
            </a:r>
          </a:p>
          <a:p>
            <a:pPr marL="342900" indent="-342900">
              <a:buAutoNum type="arabicPeriod" startAt="5"/>
            </a:pPr>
            <a:endParaRPr lang="en-US">
              <a:ea typeface="Calibri"/>
              <a:cs typeface="Calibri"/>
            </a:endParaRPr>
          </a:p>
          <a:p>
            <a:pPr marL="342900" indent="-342900">
              <a:buAutoNum type="arabicPeriod" startAt="5"/>
            </a:pPr>
            <a:r>
              <a:rPr lang="en-US">
                <a:ea typeface="Calibri"/>
                <a:cs typeface="Calibri"/>
              </a:rPr>
              <a:t>Tools</a:t>
            </a:r>
          </a:p>
          <a:p>
            <a:pPr marL="342900" indent="-342900">
              <a:buAutoNum type="arabicPeriod" startAt="5"/>
            </a:pPr>
            <a:endParaRPr lang="en-US">
              <a:ea typeface="Calibri"/>
              <a:cs typeface="Calibri"/>
            </a:endParaRPr>
          </a:p>
          <a:p>
            <a:pPr marL="342900" indent="-342900">
              <a:buAutoNum type="arabicPeriod" startAt="5"/>
            </a:pPr>
            <a:r>
              <a:rPr lang="en-US">
                <a:ea typeface="Calibri"/>
                <a:cs typeface="Calibri"/>
              </a:rPr>
              <a:t>Reasons of Tools</a:t>
            </a:r>
          </a:p>
          <a:p>
            <a:pPr marL="342900" indent="-342900">
              <a:buAutoNum type="arabicPeriod" startAt="5"/>
            </a:pPr>
            <a:endParaRPr lang="en-US"/>
          </a:p>
          <a:p>
            <a:pPr marL="342900" indent="-342900">
              <a:buAutoNum type="arabicPeriod" startAt="5"/>
            </a:pPr>
            <a:r>
              <a:rPr lang="en-US">
                <a:latin typeface="Calibri"/>
                <a:ea typeface="Calibri"/>
                <a:cs typeface="Calibri"/>
              </a:rPr>
              <a:t>Heuristic Evaluation on Functional Prototype</a:t>
            </a:r>
          </a:p>
          <a:p>
            <a:pPr marL="342900" indent="-342900">
              <a:buAutoNum type="arabicPeriod" startAt="5"/>
            </a:pPr>
            <a:endParaRPr lang="en-US">
              <a:latin typeface="Calibri"/>
              <a:ea typeface="Calibri"/>
              <a:cs typeface="Calibri"/>
            </a:endParaRPr>
          </a:p>
        </p:txBody>
      </p:sp>
      <p:pic>
        <p:nvPicPr>
          <p:cNvPr id="17" name="Gráfico 16" descr="Alvo com preenchimento sólido">
            <a:extLst>
              <a:ext uri="{FF2B5EF4-FFF2-40B4-BE49-F238E27FC236}">
                <a16:creationId xmlns:a16="http://schemas.microsoft.com/office/drawing/2014/main" id="{D38F2880-7ACB-1E25-71F5-24A01528ED0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3561" y="2529984"/>
            <a:ext cx="417872" cy="417872"/>
          </a:xfrm>
          <a:prstGeom prst="rect">
            <a:avLst/>
          </a:prstGeom>
        </p:spPr>
      </p:pic>
      <p:pic>
        <p:nvPicPr>
          <p:cNvPr id="18" name="Graphique 79" descr="User">
            <a:extLst>
              <a:ext uri="{FF2B5EF4-FFF2-40B4-BE49-F238E27FC236}">
                <a16:creationId xmlns:a16="http://schemas.microsoft.com/office/drawing/2014/main" id="{6325D459-E23F-5650-653D-7927E6D1E6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561" y="3151055"/>
            <a:ext cx="417872" cy="417872"/>
          </a:xfrm>
          <a:prstGeom prst="rect">
            <a:avLst/>
          </a:prstGeom>
        </p:spPr>
      </p:pic>
      <p:pic>
        <p:nvPicPr>
          <p:cNvPr id="19" name="Graphique 79" descr="User">
            <a:extLst>
              <a:ext uri="{FF2B5EF4-FFF2-40B4-BE49-F238E27FC236}">
                <a16:creationId xmlns:a16="http://schemas.microsoft.com/office/drawing/2014/main" id="{DDA368D7-27D4-3F9F-BBD7-E321EF8C28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561" y="4200804"/>
            <a:ext cx="417872" cy="417872"/>
          </a:xfrm>
          <a:prstGeom prst="rect">
            <a:avLst/>
          </a:prstGeom>
        </p:spPr>
      </p:pic>
      <p:pic>
        <p:nvPicPr>
          <p:cNvPr id="20" name="Graphique 79" descr="Prancheta: com vistos com preenchimento sólido">
            <a:extLst>
              <a:ext uri="{FF2B5EF4-FFF2-40B4-BE49-F238E27FC236}">
                <a16:creationId xmlns:a16="http://schemas.microsoft.com/office/drawing/2014/main" id="{722FD745-C82A-0F22-8FA0-A9D006C23E7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98030" y="5360568"/>
            <a:ext cx="417872" cy="417872"/>
          </a:xfrm>
          <a:prstGeom prst="rect">
            <a:avLst/>
          </a:prstGeom>
        </p:spPr>
      </p:pic>
      <p:pic>
        <p:nvPicPr>
          <p:cNvPr id="21" name="Graphique 79" descr="Marca de Verificação com preenchimento sólido">
            <a:extLst>
              <a:ext uri="{FF2B5EF4-FFF2-40B4-BE49-F238E27FC236}">
                <a16:creationId xmlns:a16="http://schemas.microsoft.com/office/drawing/2014/main" id="{2EE925AE-35B0-73D4-464F-1A5FC9D934C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916160" y="2231522"/>
            <a:ext cx="417872" cy="417872"/>
          </a:xfrm>
          <a:prstGeom prst="rect">
            <a:avLst/>
          </a:prstGeom>
        </p:spPr>
      </p:pic>
      <p:pic>
        <p:nvPicPr>
          <p:cNvPr id="22" name="Graphique 79" descr="Documento com preenchimento sólido">
            <a:extLst>
              <a:ext uri="{FF2B5EF4-FFF2-40B4-BE49-F238E27FC236}">
                <a16:creationId xmlns:a16="http://schemas.microsoft.com/office/drawing/2014/main" id="{90A5B556-A3D9-0866-BDE0-DC874FDFF38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887234" y="2828952"/>
            <a:ext cx="417872" cy="417872"/>
          </a:xfrm>
          <a:prstGeom prst="rect">
            <a:avLst/>
          </a:prstGeom>
        </p:spPr>
      </p:pic>
      <p:pic>
        <p:nvPicPr>
          <p:cNvPr id="23" name="Graphique 79" descr="Prancheta com preenchimento sólido">
            <a:extLst>
              <a:ext uri="{FF2B5EF4-FFF2-40B4-BE49-F238E27FC236}">
                <a16:creationId xmlns:a16="http://schemas.microsoft.com/office/drawing/2014/main" id="{7D56717A-7096-5FC2-B5F6-13A45567011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3872379" y="3310195"/>
            <a:ext cx="417872" cy="417872"/>
          </a:xfrm>
          <a:prstGeom prst="rect">
            <a:avLst/>
          </a:prstGeom>
        </p:spPr>
      </p:pic>
      <p:pic>
        <p:nvPicPr>
          <p:cNvPr id="26" name="Graphique 79" descr="Prancheta com preenchimento sólido">
            <a:extLst>
              <a:ext uri="{FF2B5EF4-FFF2-40B4-BE49-F238E27FC236}">
                <a16:creationId xmlns:a16="http://schemas.microsoft.com/office/drawing/2014/main" id="{BD7E8A26-9853-2EEB-5778-813BD7C17CA4}"/>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3920117" y="4974120"/>
            <a:ext cx="417872" cy="417872"/>
          </a:xfrm>
          <a:prstGeom prst="rect">
            <a:avLst/>
          </a:prstGeom>
        </p:spPr>
      </p:pic>
      <p:pic>
        <p:nvPicPr>
          <p:cNvPr id="27" name="Graphique 79" descr="Prancheta com preenchimento sólido">
            <a:extLst>
              <a:ext uri="{FF2B5EF4-FFF2-40B4-BE49-F238E27FC236}">
                <a16:creationId xmlns:a16="http://schemas.microsoft.com/office/drawing/2014/main" id="{44B9ED0A-EB1E-385F-DB34-042701D4E7DE}"/>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632011" y="2231522"/>
            <a:ext cx="417872" cy="417872"/>
          </a:xfrm>
          <a:prstGeom prst="rect">
            <a:avLst/>
          </a:prstGeom>
        </p:spPr>
      </p:pic>
      <p:pic>
        <p:nvPicPr>
          <p:cNvPr id="28" name="Graphique 79" descr="Computador com preenchimento sólido">
            <a:extLst>
              <a:ext uri="{FF2B5EF4-FFF2-40B4-BE49-F238E27FC236}">
                <a16:creationId xmlns:a16="http://schemas.microsoft.com/office/drawing/2014/main" id="{67375AC1-5B6A-413A-3ADD-D3CE2E3EC34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8627203" y="2787036"/>
            <a:ext cx="417872" cy="417872"/>
          </a:xfrm>
          <a:prstGeom prst="rect">
            <a:avLst/>
          </a:prstGeom>
        </p:spPr>
      </p:pic>
      <p:pic>
        <p:nvPicPr>
          <p:cNvPr id="29" name="Graphique 79" descr="Futuro com preenchimento sólido">
            <a:extLst>
              <a:ext uri="{FF2B5EF4-FFF2-40B4-BE49-F238E27FC236}">
                <a16:creationId xmlns:a16="http://schemas.microsoft.com/office/drawing/2014/main" id="{89CB0BB5-9526-CAFF-933D-DE5EACA5649C}"/>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8636819" y="3326170"/>
            <a:ext cx="417872" cy="417872"/>
          </a:xfrm>
          <a:prstGeom prst="rect">
            <a:avLst/>
          </a:prstGeom>
        </p:spPr>
      </p:pic>
      <p:pic>
        <p:nvPicPr>
          <p:cNvPr id="30" name="Graphique 79" descr="Cabeça com engrenagens com preenchimento sólido">
            <a:extLst>
              <a:ext uri="{FF2B5EF4-FFF2-40B4-BE49-F238E27FC236}">
                <a16:creationId xmlns:a16="http://schemas.microsoft.com/office/drawing/2014/main" id="{98891D29-4D07-B02F-2FA6-AB5A26583F54}"/>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8627203" y="3906563"/>
            <a:ext cx="417872" cy="417872"/>
          </a:xfrm>
          <a:prstGeom prst="rect">
            <a:avLst/>
          </a:prstGeom>
        </p:spPr>
      </p:pic>
      <p:pic>
        <p:nvPicPr>
          <p:cNvPr id="31" name="Graphic 8" descr="Handshake">
            <a:extLst>
              <a:ext uri="{FF2B5EF4-FFF2-40B4-BE49-F238E27FC236}">
                <a16:creationId xmlns:a16="http://schemas.microsoft.com/office/drawing/2014/main" id="{FC4CA172-B88C-BDB4-116C-B69B3D1734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22179" y="4426811"/>
            <a:ext cx="417872" cy="417872"/>
          </a:xfrm>
          <a:prstGeom prst="rect">
            <a:avLst/>
          </a:prstGeom>
        </p:spPr>
      </p:pic>
      <p:pic>
        <p:nvPicPr>
          <p:cNvPr id="32" name="Graphic 8" descr="Livros na prateleira com preenchimento sólido">
            <a:extLst>
              <a:ext uri="{FF2B5EF4-FFF2-40B4-BE49-F238E27FC236}">
                <a16:creationId xmlns:a16="http://schemas.microsoft.com/office/drawing/2014/main" id="{5EDC646A-08B0-0796-9AAF-6CB32C55E313}"/>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643180" y="4963385"/>
            <a:ext cx="417872" cy="417872"/>
          </a:xfrm>
          <a:prstGeom prst="rect">
            <a:avLst/>
          </a:prstGeom>
        </p:spPr>
      </p:pic>
      <p:pic>
        <p:nvPicPr>
          <p:cNvPr id="33" name="Graphique 79" descr="Distintivo 1 com preenchimento sólido">
            <a:extLst>
              <a:ext uri="{FF2B5EF4-FFF2-40B4-BE49-F238E27FC236}">
                <a16:creationId xmlns:a16="http://schemas.microsoft.com/office/drawing/2014/main" id="{A537CAB4-6A00-B1A7-680E-C1EA048DFCDA}"/>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453561" y="2071981"/>
            <a:ext cx="417872" cy="417872"/>
          </a:xfrm>
          <a:prstGeom prst="rect">
            <a:avLst/>
          </a:prstGeom>
        </p:spPr>
      </p:pic>
      <p:pic>
        <p:nvPicPr>
          <p:cNvPr id="34" name="Graphique 79" descr="Claquete com preenchimento sólido">
            <a:extLst>
              <a:ext uri="{FF2B5EF4-FFF2-40B4-BE49-F238E27FC236}">
                <a16:creationId xmlns:a16="http://schemas.microsoft.com/office/drawing/2014/main" id="{463D2C43-C6C7-9C66-9FE6-053A87B02F7A}"/>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458013" y="3670313"/>
            <a:ext cx="417872" cy="417872"/>
          </a:xfrm>
          <a:prstGeom prst="rect">
            <a:avLst/>
          </a:prstGeom>
        </p:spPr>
      </p:pic>
      <p:pic>
        <p:nvPicPr>
          <p:cNvPr id="37" name="Graphique 79" descr="Engrenagens com preenchimento sólido">
            <a:extLst>
              <a:ext uri="{FF2B5EF4-FFF2-40B4-BE49-F238E27FC236}">
                <a16:creationId xmlns:a16="http://schemas.microsoft.com/office/drawing/2014/main" id="{48F2BAEB-4E2B-3BF9-FEC6-C1D80434E96D}"/>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3872379" y="3906563"/>
            <a:ext cx="417872" cy="417872"/>
          </a:xfrm>
          <a:prstGeom prst="rect">
            <a:avLst/>
          </a:prstGeom>
        </p:spPr>
      </p:pic>
      <p:pic>
        <p:nvPicPr>
          <p:cNvPr id="38" name="Graphique 79" descr="Claquete com preenchimento sólido">
            <a:extLst>
              <a:ext uri="{FF2B5EF4-FFF2-40B4-BE49-F238E27FC236}">
                <a16:creationId xmlns:a16="http://schemas.microsoft.com/office/drawing/2014/main" id="{7C03697A-363D-6DF4-47B5-D5FA0824E2D3}"/>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493115" y="4761796"/>
            <a:ext cx="417872" cy="417872"/>
          </a:xfrm>
          <a:prstGeom prst="rect">
            <a:avLst/>
          </a:prstGeom>
        </p:spPr>
      </p:pic>
      <p:pic>
        <p:nvPicPr>
          <p:cNvPr id="39" name="Graphique 79" descr="Lâmpada com preenchimento sólido">
            <a:extLst>
              <a:ext uri="{FF2B5EF4-FFF2-40B4-BE49-F238E27FC236}">
                <a16:creationId xmlns:a16="http://schemas.microsoft.com/office/drawing/2014/main" id="{1A1C6253-621B-21DD-39FF-481A939C4D0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3896996" y="4459571"/>
            <a:ext cx="417872" cy="417872"/>
          </a:xfrm>
          <a:prstGeom prst="rect">
            <a:avLst/>
          </a:prstGeom>
        </p:spPr>
      </p:pic>
    </p:spTree>
    <p:extLst>
      <p:ext uri="{BB962C8B-B14F-4D97-AF65-F5344CB8AC3E}">
        <p14:creationId xmlns:p14="http://schemas.microsoft.com/office/powerpoint/2010/main" val="852219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671389" y="478827"/>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12. Demo</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sp>
        <p:nvSpPr>
          <p:cNvPr id="3" name="CaixaDeTexto 2">
            <a:extLst>
              <a:ext uri="{FF2B5EF4-FFF2-40B4-BE49-F238E27FC236}">
                <a16:creationId xmlns:a16="http://schemas.microsoft.com/office/drawing/2014/main" id="{66349CE9-A7F9-C231-396C-A2A02DE6089E}"/>
              </a:ext>
            </a:extLst>
          </p:cNvPr>
          <p:cNvSpPr txBox="1"/>
          <p:nvPr/>
        </p:nvSpPr>
        <p:spPr>
          <a:xfrm>
            <a:off x="476518" y="1340663"/>
            <a:ext cx="7884367" cy="861774"/>
          </a:xfrm>
          <a:prstGeom prst="rect">
            <a:avLst/>
          </a:prstGeom>
          <a:noFill/>
        </p:spPr>
        <p:txBody>
          <a:bodyPr wrap="square" rtlCol="0">
            <a:spAutoFit/>
          </a:bodyPr>
          <a:lstStyle/>
          <a:p>
            <a:r>
              <a:rPr lang="pt-PT" sz="2500" b="1" dirty="0"/>
              <a:t>Demonstração </a:t>
            </a:r>
          </a:p>
          <a:p>
            <a:r>
              <a:rPr lang="pt-PT" sz="2500" b="1" dirty="0"/>
              <a:t>Prática</a:t>
            </a:r>
          </a:p>
        </p:txBody>
      </p:sp>
      <p:pic>
        <p:nvPicPr>
          <p:cNvPr id="5" name="Imagem 4">
            <a:extLst>
              <a:ext uri="{FF2B5EF4-FFF2-40B4-BE49-F238E27FC236}">
                <a16:creationId xmlns:a16="http://schemas.microsoft.com/office/drawing/2014/main" id="{B7DDD906-F0CB-4D1A-69B7-D6F9C1C3AABC}"/>
              </a:ext>
            </a:extLst>
          </p:cNvPr>
          <p:cNvPicPr>
            <a:picLocks noChangeAspect="1"/>
          </p:cNvPicPr>
          <p:nvPr/>
        </p:nvPicPr>
        <p:blipFill>
          <a:blip r:embed="rId2"/>
          <a:stretch>
            <a:fillRect/>
          </a:stretch>
        </p:blipFill>
        <p:spPr>
          <a:xfrm>
            <a:off x="3275796" y="1419547"/>
            <a:ext cx="8628743" cy="43597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411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5A5A2-8BBB-154E-95C9-CE8DFEE8E18A}"/>
              </a:ext>
            </a:extLst>
          </p:cNvPr>
          <p:cNvPicPr>
            <a:picLocks noChangeAspect="1"/>
          </p:cNvPicPr>
          <p:nvPr/>
        </p:nvPicPr>
        <p:blipFill rotWithShape="1">
          <a:blip r:embed="rId2"/>
          <a:srcRect l="-4267" t="10683" r="17083" b="1283"/>
          <a:stretch/>
        </p:blipFill>
        <p:spPr>
          <a:xfrm>
            <a:off x="7615989" y="2001503"/>
            <a:ext cx="4378817" cy="4421518"/>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21</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582351" y="1486723"/>
            <a:ext cx="8614406" cy="2923877"/>
          </a:xfrm>
          <a:prstGeom prst="rect">
            <a:avLst/>
          </a:prstGeom>
          <a:noFill/>
        </p:spPr>
        <p:txBody>
          <a:bodyPr wrap="square" rtlCol="0">
            <a:spAutoFit/>
          </a:bodyPr>
          <a:lstStyle/>
          <a:p>
            <a:r>
              <a:rPr lang="en-US" sz="2400">
                <a:latin typeface="+mj-lt"/>
              </a:rPr>
              <a:t>An eventual continuation of this project could focus on, for example:</a:t>
            </a:r>
          </a:p>
          <a:p>
            <a:pPr marL="800100" lvl="1" indent="-342900">
              <a:buFont typeface="Arial" panose="020B0604020202020204" pitchFamily="34" charset="0"/>
              <a:buChar char="•"/>
            </a:pPr>
            <a:r>
              <a:rPr lang="en-US" sz="2000">
                <a:latin typeface="+mj-lt"/>
              </a:rPr>
              <a:t>Implement a database for the orders with details for shipment like address, NIF or delivery time, for instances</a:t>
            </a:r>
          </a:p>
          <a:p>
            <a:pPr marL="800100" lvl="1" indent="-342900">
              <a:buFont typeface="Arial" panose="020B0604020202020204" pitchFamily="34" charset="0"/>
              <a:buChar char="•"/>
            </a:pPr>
            <a:r>
              <a:rPr lang="en-US" sz="2000">
                <a:latin typeface="+mj-lt"/>
              </a:rPr>
              <a:t>Modifying certain UI components to enhance accessibility for individuals with color vision deficiencies</a:t>
            </a:r>
          </a:p>
          <a:p>
            <a:pPr marL="800100" lvl="1" indent="-342900">
              <a:buFont typeface="Arial" panose="020B0604020202020204" pitchFamily="34" charset="0"/>
              <a:buChar char="•"/>
            </a:pPr>
            <a:r>
              <a:rPr lang="en-US" sz="2000">
                <a:latin typeface="+mj-lt"/>
              </a:rPr>
              <a:t>Creating a resilient backend system to ensure complete functionality</a:t>
            </a:r>
          </a:p>
          <a:p>
            <a:pPr marL="800100" lvl="1" indent="-342900">
              <a:buFont typeface="Arial" panose="020B0604020202020204" pitchFamily="34" charset="0"/>
              <a:buChar char="•"/>
            </a:pPr>
            <a:endParaRPr lang="en-US" sz="2000">
              <a:latin typeface="+mj-lt"/>
            </a:endParaRPr>
          </a:p>
          <a:p>
            <a:pPr marL="800100" lvl="1" indent="-342900">
              <a:buFont typeface="Arial" panose="020B0604020202020204" pitchFamily="34" charset="0"/>
              <a:buChar char="•"/>
            </a:pPr>
            <a:endParaRPr lang="en-US" sz="2000">
              <a:latin typeface="+mj-lt"/>
            </a:endParaRPr>
          </a:p>
          <a:p>
            <a:pPr marL="800100" lvl="1" indent="-342900">
              <a:buFont typeface="Arial" panose="020B0604020202020204" pitchFamily="34" charset="0"/>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13. Future work</a:t>
            </a:r>
          </a:p>
        </p:txBody>
      </p:sp>
      <p:sp>
        <p:nvSpPr>
          <p:cNvPr id="9" name="Rectangle 2">
            <a:extLst>
              <a:ext uri="{FF2B5EF4-FFF2-40B4-BE49-F238E27FC236}">
                <a16:creationId xmlns:a16="http://schemas.microsoft.com/office/drawing/2014/main" id="{8123CB26-77A6-0847-9E7E-0D226A3E799F}"/>
              </a:ext>
            </a:extLst>
          </p:cNvPr>
          <p:cNvSpPr txBox="1">
            <a:spLocks noChangeArrowheads="1"/>
          </p:cNvSpPr>
          <p:nvPr/>
        </p:nvSpPr>
        <p:spPr>
          <a:xfrm>
            <a:off x="582930" y="4457951"/>
            <a:ext cx="11233150" cy="551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t>14. Effort of each group member</a:t>
            </a:r>
          </a:p>
        </p:txBody>
      </p:sp>
      <p:sp>
        <p:nvSpPr>
          <p:cNvPr id="12" name="TextBox 7">
            <a:extLst>
              <a:ext uri="{FF2B5EF4-FFF2-40B4-BE49-F238E27FC236}">
                <a16:creationId xmlns:a16="http://schemas.microsoft.com/office/drawing/2014/main" id="{98C6878B-5E93-F341-AC77-2423C100D7C5}"/>
              </a:ext>
            </a:extLst>
          </p:cNvPr>
          <p:cNvSpPr txBox="1"/>
          <p:nvPr/>
        </p:nvSpPr>
        <p:spPr>
          <a:xfrm>
            <a:off x="1091446" y="5223360"/>
            <a:ext cx="7776477" cy="70788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mj-lt"/>
              </a:rPr>
              <a:t>All group members contributed equivalent time and effort to the development of this project.</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spTree>
    <p:extLst>
      <p:ext uri="{BB962C8B-B14F-4D97-AF65-F5344CB8AC3E}">
        <p14:creationId xmlns:p14="http://schemas.microsoft.com/office/powerpoint/2010/main" val="87128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dirty="0" smtClean="0">
                <a:latin typeface="+mj-lt"/>
              </a:rPr>
              <a:pPr algn="r">
                <a:spcBef>
                  <a:spcPct val="50000"/>
                </a:spcBef>
                <a:spcAft>
                  <a:spcPct val="0"/>
                </a:spcAft>
              </a:pPr>
              <a:t>22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55112" y="1003400"/>
            <a:ext cx="11281775" cy="2554545"/>
          </a:xfrm>
          <a:prstGeom prst="rect">
            <a:avLst/>
          </a:prstGeom>
          <a:noFill/>
        </p:spPr>
        <p:txBody>
          <a:bodyPr wrap="square" rtlCol="0">
            <a:spAutoFit/>
          </a:bodyPr>
          <a:lstStyle/>
          <a:p>
            <a:r>
              <a:rPr lang="en-US" sz="1600" b="1">
                <a:latin typeface="+mj-lt"/>
              </a:rPr>
              <a:t>We would like to extend our sincere gratitude to the following individuals:</a:t>
            </a:r>
          </a:p>
          <a:p>
            <a:pPr marL="285750" indent="-285750">
              <a:buFont typeface="Arial" panose="020B0604020202020204" pitchFamily="34" charset="0"/>
              <a:buChar char="•"/>
            </a:pPr>
            <a:endParaRPr lang="en-US" sz="1600">
              <a:latin typeface="+mj-lt"/>
            </a:endParaRPr>
          </a:p>
          <a:p>
            <a:pPr marL="285750" indent="-285750">
              <a:buFont typeface="Arial" panose="020B0604020202020204" pitchFamily="34" charset="0"/>
              <a:buChar char="•"/>
            </a:pPr>
            <a:r>
              <a:rPr lang="en-US" sz="1600">
                <a:latin typeface="+mj-lt"/>
              </a:rPr>
              <a:t>All participants who generously dedicated their time to participate in usability testing and provided invaluable feedback.</a:t>
            </a:r>
          </a:p>
          <a:p>
            <a:pPr marL="285750" indent="-285750">
              <a:buFont typeface="Arial" panose="020B0604020202020204" pitchFamily="34" charset="0"/>
              <a:buChar char="•"/>
            </a:pPr>
            <a:r>
              <a:rPr lang="en-US" sz="1600">
                <a:latin typeface="+mj-lt"/>
              </a:rPr>
              <a:t>The maintainers of the open-source frameworks and libraries utilized in our project, whose ongoing efforts and contributions were instrumental in its development.</a:t>
            </a:r>
          </a:p>
          <a:p>
            <a:pPr marL="285750" indent="-285750">
              <a:buFont typeface="Arial" panose="020B0604020202020204" pitchFamily="34" charset="0"/>
              <a:buChar char="•"/>
            </a:pPr>
            <a:r>
              <a:rPr lang="en-US" sz="1600">
                <a:latin typeface="+mj-lt"/>
              </a:rPr>
              <a:t>Our HCI (Human-Computer Interaction) teachers, who graciously answered our inquiries and offered invaluable suggestions throughout the process.</a:t>
            </a:r>
          </a:p>
          <a:p>
            <a:pPr marL="285750" indent="-285750">
              <a:buFont typeface="Arial" panose="020B0604020202020204" pitchFamily="34" charset="0"/>
              <a:buChar char="•"/>
            </a:pPr>
            <a:endParaRPr lang="en-US" sz="1600">
              <a:latin typeface="+mj-lt"/>
            </a:endParaRPr>
          </a:p>
          <a:p>
            <a:r>
              <a:rPr lang="en-US" sz="1600">
                <a:latin typeface="+mj-lt"/>
              </a:rPr>
              <a:t>We appreciate the valuable contributions and support from each of these individuals, which have significantly contributed to the success and improvement of our project.</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15. Acknowledgments</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sp>
        <p:nvSpPr>
          <p:cNvPr id="10"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794071"/>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16. Bibliography  </a:t>
            </a:r>
          </a:p>
        </p:txBody>
      </p:sp>
      <p:sp>
        <p:nvSpPr>
          <p:cNvPr id="2" name="Rectângulo 1"/>
          <p:cNvSpPr/>
          <p:nvPr/>
        </p:nvSpPr>
        <p:spPr>
          <a:xfrm>
            <a:off x="565319" y="4586406"/>
            <a:ext cx="11281776" cy="1631216"/>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sz="2000" dirty="0"/>
              <a:t>Cooper, A., R. Reimann, and D. Cronin, </a:t>
            </a:r>
            <a:r>
              <a:rPr lang="en-US" sz="2000" i="1" dirty="0"/>
              <a:t>About Face 3 The Essentials of Interaction Design</a:t>
            </a:r>
            <a:r>
              <a:rPr lang="en-US" sz="2000" dirty="0"/>
              <a:t>. Wiley Publishing, Inc., 2007</a:t>
            </a:r>
          </a:p>
          <a:p>
            <a:pPr marL="285750" indent="-285750">
              <a:buFont typeface="Arial" panose="020B0604020202020204" pitchFamily="34" charset="0"/>
              <a:buChar char="•"/>
            </a:pPr>
            <a:r>
              <a:rPr lang="en-US" sz="2000" dirty="0"/>
              <a:t>w3schools</a:t>
            </a:r>
            <a:endParaRPr lang="en-US" sz="2000" dirty="0">
              <a:cs typeface="Calibri"/>
            </a:endParaRPr>
          </a:p>
          <a:p>
            <a:pPr marL="285750" indent="-285750">
              <a:buFont typeface="Arial" panose="020B0604020202020204" pitchFamily="34" charset="0"/>
              <a:buChar char="•"/>
            </a:pPr>
            <a:r>
              <a:rPr lang="en-US" sz="2000" dirty="0"/>
              <a:t>Stack Overflow</a:t>
            </a:r>
            <a:endParaRPr lang="en-US" sz="2000" dirty="0">
              <a:cs typeface="Calibri"/>
            </a:endParaRPr>
          </a:p>
          <a:p>
            <a:pPr marL="285750" indent="-285750">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382424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1. 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Website for selling Hygiene products and Equipment</a:t>
            </a:r>
          </a:p>
          <a:p>
            <a:endParaRPr lang="en-US" sz="2800" kern="0" dirty="0">
              <a:solidFill>
                <a:srgbClr val="50B400"/>
              </a:solidFill>
            </a:endParaRPr>
          </a:p>
        </p:txBody>
      </p:sp>
      <p:sp>
        <p:nvSpPr>
          <p:cNvPr id="3" name="Foliennummernplatzhalter 1">
            <a:extLst>
              <a:ext uri="{FF2B5EF4-FFF2-40B4-BE49-F238E27FC236}">
                <a16:creationId xmlns:a16="http://schemas.microsoft.com/office/drawing/2014/main" id="{443C64B5-3D1E-31FC-C180-6977B8CC02BD}"/>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graphicFrame>
        <p:nvGraphicFramePr>
          <p:cNvPr id="15" name="TextBox 7">
            <a:extLst>
              <a:ext uri="{FF2B5EF4-FFF2-40B4-BE49-F238E27FC236}">
                <a16:creationId xmlns:a16="http://schemas.microsoft.com/office/drawing/2014/main" id="{4459DA12-7C4B-8886-42DF-3AB21F99EC9B}"/>
              </a:ext>
            </a:extLst>
          </p:cNvPr>
          <p:cNvGraphicFramePr/>
          <p:nvPr>
            <p:extLst>
              <p:ext uri="{D42A27DB-BD31-4B8C-83A1-F6EECF244321}">
                <p14:modId xmlns:p14="http://schemas.microsoft.com/office/powerpoint/2010/main" val="2614588846"/>
              </p:ext>
            </p:extLst>
          </p:nvPr>
        </p:nvGraphicFramePr>
        <p:xfrm>
          <a:off x="477836" y="1783683"/>
          <a:ext cx="11128056" cy="4204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608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930" y="1646380"/>
            <a:ext cx="8154719" cy="4247317"/>
          </a:xfrm>
          <a:prstGeom prst="rect">
            <a:avLst/>
          </a:prstGeom>
          <a:noFill/>
        </p:spPr>
        <p:txBody>
          <a:bodyPr wrap="square" lIns="91440" tIns="45720" rIns="91440" bIns="45720" rtlCol="0" anchor="t">
            <a:spAutoFit/>
          </a:bodyPr>
          <a:lstStyle/>
          <a:p>
            <a:pPr marL="285750" indent="-285750">
              <a:buFont typeface="Arial"/>
              <a:buChar char="•"/>
            </a:pPr>
            <a:r>
              <a:rPr lang="en-US" b="1" dirty="0">
                <a:latin typeface="+mj-lt"/>
                <a:cs typeface="Calibri Light" panose="020F0302020204030204"/>
              </a:rPr>
              <a:t>Company Side:</a:t>
            </a:r>
          </a:p>
          <a:p>
            <a:pPr marL="742950" lvl="1" indent="-285750">
              <a:buFont typeface="Arial"/>
              <a:buChar char="•"/>
            </a:pPr>
            <a:r>
              <a:rPr lang="en-US" dirty="0">
                <a:latin typeface="+mj-lt"/>
              </a:rPr>
              <a:t>Online presence</a:t>
            </a:r>
            <a:endParaRPr lang="en-US" b="1" dirty="0">
              <a:latin typeface="+mj-lt"/>
              <a:cs typeface="Calibri Light"/>
            </a:endParaRPr>
          </a:p>
          <a:p>
            <a:pPr marL="742950" lvl="1" indent="-285750">
              <a:buFont typeface="Arial" panose="020B0604020202020204" pitchFamily="34" charset="0"/>
              <a:buChar char="•"/>
            </a:pPr>
            <a:r>
              <a:rPr lang="en-US" dirty="0">
                <a:latin typeface="+mj-lt"/>
              </a:rPr>
              <a:t>Increased company recognition nationally</a:t>
            </a:r>
            <a:endParaRPr lang="en-US" dirty="0">
              <a:latin typeface="+mj-lt"/>
              <a:cs typeface="Calibri Light"/>
            </a:endParaRPr>
          </a:p>
          <a:p>
            <a:pPr marL="742950" lvl="1" indent="-285750">
              <a:buFont typeface="Arial" panose="020B0604020202020204" pitchFamily="34" charset="0"/>
              <a:buChar char="•"/>
            </a:pPr>
            <a:r>
              <a:rPr lang="en-US" dirty="0">
                <a:latin typeface="+mj-lt"/>
              </a:rPr>
              <a:t>Sales increasing</a:t>
            </a:r>
            <a:endParaRPr lang="en-US" dirty="0">
              <a:latin typeface="+mj-lt"/>
              <a:cs typeface="Calibri Light"/>
            </a:endParaRPr>
          </a:p>
          <a:p>
            <a:pPr lvl="1"/>
            <a:endParaRPr lang="en-US">
              <a:latin typeface="+mj-lt"/>
            </a:endParaRPr>
          </a:p>
          <a:p>
            <a:pPr marL="285750" indent="-285750">
              <a:buFont typeface="Arial"/>
              <a:buChar char="•"/>
            </a:pPr>
            <a:r>
              <a:rPr lang="en-US" b="1" dirty="0">
                <a:latin typeface="+mj-lt"/>
                <a:cs typeface="Calibri Light"/>
              </a:rPr>
              <a:t>Developers Side (Our Side):</a:t>
            </a:r>
          </a:p>
          <a:p>
            <a:pPr marL="742950" lvl="1" indent="-285750">
              <a:buFont typeface="Arial"/>
              <a:buChar char="•"/>
            </a:pPr>
            <a:r>
              <a:rPr lang="en-US" b="1" dirty="0">
                <a:latin typeface="+mj-lt"/>
                <a:cs typeface="Calibri Light"/>
              </a:rPr>
              <a:t>Features:</a:t>
            </a:r>
          </a:p>
          <a:p>
            <a:pPr marL="1200150" lvl="2" indent="-285750">
              <a:buFont typeface="Arial"/>
              <a:buChar char="•"/>
            </a:pPr>
            <a:r>
              <a:rPr lang="en-US" dirty="0">
                <a:latin typeface="+mj-lt"/>
                <a:cs typeface="Calibri Light"/>
              </a:rPr>
              <a:t>Functional Cart</a:t>
            </a:r>
          </a:p>
          <a:p>
            <a:pPr marL="1200150" lvl="2" indent="-285750">
              <a:buFont typeface="Arial"/>
              <a:buChar char="•"/>
            </a:pPr>
            <a:r>
              <a:rPr lang="en-US" dirty="0">
                <a:latin typeface="+mj-lt"/>
                <a:cs typeface="Calibri Light"/>
              </a:rPr>
              <a:t>Functional Filters</a:t>
            </a:r>
          </a:p>
          <a:p>
            <a:pPr marL="1200150" lvl="2" indent="-285750">
              <a:buFont typeface="Arial"/>
              <a:buChar char="•"/>
            </a:pPr>
            <a:r>
              <a:rPr lang="en-US" dirty="0">
                <a:latin typeface="+mj-lt"/>
                <a:cs typeface="Calibri Light"/>
              </a:rPr>
              <a:t>Login/Register Authentication</a:t>
            </a:r>
          </a:p>
          <a:p>
            <a:pPr marL="1200150" lvl="2" indent="-285750">
              <a:buFont typeface="Arial"/>
              <a:buChar char="•"/>
            </a:pPr>
            <a:endParaRPr lang="en-US" dirty="0">
              <a:latin typeface="+mj-lt"/>
              <a:cs typeface="Calibri Light"/>
            </a:endParaRPr>
          </a:p>
          <a:p>
            <a:pPr marL="742950" lvl="1" indent="-285750">
              <a:buFont typeface="Arial"/>
              <a:buChar char="•"/>
            </a:pPr>
            <a:r>
              <a:rPr lang="en-US" b="1" dirty="0">
                <a:latin typeface="+mj-lt"/>
                <a:cs typeface="Calibri Light"/>
              </a:rPr>
              <a:t>Tasks:</a:t>
            </a:r>
          </a:p>
          <a:p>
            <a:pPr marL="1200150" lvl="2" indent="-285750">
              <a:buFont typeface="Arial"/>
              <a:buChar char="•"/>
            </a:pPr>
            <a:r>
              <a:rPr lang="en-US" dirty="0">
                <a:latin typeface="+mj-lt"/>
                <a:cs typeface="Calibri Light"/>
              </a:rPr>
              <a:t>Fast purchase (Less than 2 minutes)</a:t>
            </a:r>
            <a:endParaRPr lang="en-US" b="1" dirty="0">
              <a:latin typeface="+mj-lt"/>
              <a:cs typeface="Calibri Light"/>
            </a:endParaRPr>
          </a:p>
          <a:p>
            <a:pPr marL="1200150" lvl="2" indent="-285750">
              <a:buFont typeface="Arial"/>
              <a:buChar char="•"/>
            </a:pPr>
            <a:r>
              <a:rPr lang="en-US" dirty="0">
                <a:latin typeface="+mj-lt"/>
                <a:cs typeface="Calibri Light"/>
              </a:rPr>
              <a:t>Easy to apply filters</a:t>
            </a:r>
            <a:br>
              <a:rPr lang="en-US" b="1" dirty="0">
                <a:latin typeface="+mj-lt"/>
                <a:cs typeface="Calibri Light"/>
              </a:rPr>
            </a:br>
            <a:endParaRPr lang="en-US" b="1">
              <a:latin typeface="+mj-lt"/>
              <a:cs typeface="Calibri Ligh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C88E39A3-25F3-564A-86DB-E6AB9225D407}"/>
              </a:ext>
            </a:extLst>
          </p:cNvPr>
          <p:cNvPicPr>
            <a:picLocks noChangeAspect="1"/>
          </p:cNvPicPr>
          <p:nvPr/>
        </p:nvPicPr>
        <p:blipFill rotWithShape="1">
          <a:blip r:embed="rId2"/>
          <a:srcRect l="23328" r="26337"/>
          <a:stretch/>
        </p:blipFill>
        <p:spPr>
          <a:xfrm>
            <a:off x="8979574" y="570771"/>
            <a:ext cx="2714443" cy="3201987"/>
          </a:xfrm>
          <a:prstGeom prst="rect">
            <a:avLst/>
          </a:prstGeom>
        </p:spPr>
      </p:pic>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2. 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spTree>
    <p:extLst>
      <p:ext uri="{BB962C8B-B14F-4D97-AF65-F5344CB8AC3E}">
        <p14:creationId xmlns:p14="http://schemas.microsoft.com/office/powerpoint/2010/main" val="779421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10262489" cy="4093428"/>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mj-lt"/>
              </a:rPr>
              <a:t>Users Examples: Head of a Cleaning Company; Homemade</a:t>
            </a:r>
          </a:p>
          <a:p>
            <a:endParaRPr lang="en-US" sz="2000">
              <a:latin typeface="+mj-lt"/>
            </a:endParaRPr>
          </a:p>
          <a:p>
            <a:pPr marL="285750" indent="-285750">
              <a:buFont typeface="Arial" panose="020B0604020202020204" pitchFamily="34" charset="0"/>
              <a:buChar char="•"/>
            </a:pPr>
            <a:r>
              <a:rPr lang="en-US" sz="2000" b="1">
                <a:latin typeface="+mj-lt"/>
              </a:rPr>
              <a:t>Name: </a:t>
            </a:r>
            <a:r>
              <a:rPr lang="en-US" sz="2000">
                <a:latin typeface="+mj-lt"/>
              </a:rPr>
              <a:t>Carlos</a:t>
            </a:r>
          </a:p>
          <a:p>
            <a:pPr marL="285750" indent="-285750">
              <a:buFont typeface="Arial" panose="020B0604020202020204" pitchFamily="34" charset="0"/>
              <a:buChar char="•"/>
            </a:pPr>
            <a:r>
              <a:rPr lang="en-US" sz="2000" b="1">
                <a:latin typeface="+mj-lt"/>
              </a:rPr>
              <a:t>Gender: </a:t>
            </a:r>
            <a:r>
              <a:rPr lang="en-US" sz="2000">
                <a:latin typeface="+mj-lt"/>
              </a:rPr>
              <a:t>Male</a:t>
            </a:r>
          </a:p>
          <a:p>
            <a:pPr marL="285750" indent="-285750">
              <a:buFont typeface="Arial" panose="020B0604020202020204" pitchFamily="34" charset="0"/>
              <a:buChar char="•"/>
            </a:pPr>
            <a:r>
              <a:rPr lang="en-US" sz="2000" b="1">
                <a:latin typeface="+mj-lt"/>
              </a:rPr>
              <a:t>Age: </a:t>
            </a:r>
            <a:r>
              <a:rPr lang="en-US" sz="2000">
                <a:latin typeface="+mj-lt"/>
              </a:rPr>
              <a:t>55</a:t>
            </a:r>
          </a:p>
          <a:p>
            <a:pPr marL="285750" indent="-285750">
              <a:buFont typeface="Arial" panose="020B0604020202020204" pitchFamily="34" charset="0"/>
              <a:buChar char="•"/>
            </a:pPr>
            <a:r>
              <a:rPr lang="en-US" sz="2000" b="1">
                <a:latin typeface="+mj-lt"/>
              </a:rPr>
              <a:t>Profession: </a:t>
            </a:r>
            <a:r>
              <a:rPr lang="en-US" sz="2000">
                <a:latin typeface="+mj-lt"/>
              </a:rPr>
              <a:t>Head of a Cleaning Company</a:t>
            </a:r>
          </a:p>
          <a:p>
            <a:pPr marL="285750" indent="-285750">
              <a:buFont typeface="Arial" panose="020B0604020202020204" pitchFamily="34" charset="0"/>
              <a:buChar char="•"/>
            </a:pPr>
            <a:r>
              <a:rPr lang="en-US" sz="2000" b="1">
                <a:latin typeface="+mj-lt"/>
              </a:rPr>
              <a:t>Background: </a:t>
            </a:r>
            <a:r>
              <a:rPr lang="en-US" sz="2000">
                <a:latin typeface="+mj-lt"/>
              </a:rPr>
              <a:t>Management Degree, </a:t>
            </a:r>
          </a:p>
          <a:p>
            <a:pPr marL="285750" indent="-285750">
              <a:buFont typeface="Arial" panose="020B0604020202020204" pitchFamily="34" charset="0"/>
              <a:buChar char="•"/>
            </a:pPr>
            <a:r>
              <a:rPr lang="en-US" sz="2000" b="1">
                <a:latin typeface="+mj-lt"/>
              </a:rPr>
              <a:t>Goal/Motivation/Needs: </a:t>
            </a:r>
            <a:r>
              <a:rPr lang="en-US" sz="2000">
                <a:latin typeface="+mj-lt"/>
              </a:rPr>
              <a:t>His main goal and motivation is the will to grow his company by buying products/Equipment at a lower price than at the supermarket or even when buying them at big quantities, there is also the need to keep contact with the head of our company to always restock his products with ours.</a:t>
            </a:r>
          </a:p>
          <a:p>
            <a:endParaRPr lang="en-US" sz="2000">
              <a:latin typeface="+mj-lt"/>
            </a:endParaRPr>
          </a:p>
          <a:p>
            <a:pPr marL="742950" lvl="1" indent="-28575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3.1.1. Personas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pic>
        <p:nvPicPr>
          <p:cNvPr id="3" name="Picture 3">
            <a:extLst>
              <a:ext uri="{FF2B5EF4-FFF2-40B4-BE49-F238E27FC236}">
                <a16:creationId xmlns:a16="http://schemas.microsoft.com/office/drawing/2014/main" id="{F34478B1-32BE-E23E-D089-4782A54E80A9}"/>
              </a:ext>
            </a:extLst>
          </p:cNvPr>
          <p:cNvPicPr>
            <a:picLocks noChangeAspect="1"/>
          </p:cNvPicPr>
          <p:nvPr/>
        </p:nvPicPr>
        <p:blipFill>
          <a:blip r:embed="rId2"/>
          <a:stretch>
            <a:fillRect/>
          </a:stretch>
        </p:blipFill>
        <p:spPr>
          <a:xfrm>
            <a:off x="8604584" y="928499"/>
            <a:ext cx="2743200" cy="2775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7691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0540684" cy="24622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200" dirty="0">
                <a:latin typeface="+mj-lt"/>
                <a:ea typeface="Calibri Light"/>
                <a:cs typeface="Calibri Light"/>
              </a:rPr>
              <a:t>New user, needs to register</a:t>
            </a:r>
          </a:p>
          <a:p>
            <a:pPr marL="285750" indent="-285750">
              <a:buFont typeface="Arial" panose="020B0604020202020204" pitchFamily="34" charset="0"/>
              <a:buChar char="•"/>
            </a:pPr>
            <a:r>
              <a:rPr lang="en-US" sz="2200" dirty="0">
                <a:latin typeface="+mj-lt"/>
                <a:ea typeface="Calibri Light"/>
                <a:cs typeface="Calibri Light"/>
              </a:rPr>
              <a:t>Gets to know our Company through the "</a:t>
            </a:r>
            <a:r>
              <a:rPr lang="en-US" sz="2200" dirty="0" err="1">
                <a:latin typeface="+mj-lt"/>
                <a:ea typeface="Calibri Light"/>
                <a:cs typeface="Calibri Light"/>
              </a:rPr>
              <a:t>Sobre</a:t>
            </a:r>
            <a:r>
              <a:rPr lang="en-US" sz="2200" dirty="0">
                <a:latin typeface="+mj-lt"/>
                <a:ea typeface="Calibri Light"/>
                <a:cs typeface="Calibri Light"/>
              </a:rPr>
              <a:t> </a:t>
            </a:r>
            <a:r>
              <a:rPr lang="en-US" sz="2200" dirty="0" err="1">
                <a:latin typeface="+mj-lt"/>
                <a:ea typeface="Calibri Light"/>
                <a:cs typeface="Calibri Light"/>
              </a:rPr>
              <a:t>nós</a:t>
            </a:r>
            <a:r>
              <a:rPr lang="en-US" sz="2200" dirty="0">
                <a:latin typeface="+mj-lt"/>
                <a:ea typeface="Calibri Light"/>
                <a:cs typeface="Calibri Light"/>
              </a:rPr>
              <a:t>" page</a:t>
            </a:r>
          </a:p>
          <a:p>
            <a:pPr marL="285750" indent="-285750">
              <a:buFont typeface="Arial" panose="020B0604020202020204" pitchFamily="34" charset="0"/>
              <a:buChar char="•"/>
            </a:pPr>
            <a:r>
              <a:rPr lang="en-US" sz="2200" dirty="0">
                <a:latin typeface="+mj-lt"/>
                <a:ea typeface="Calibri Light"/>
                <a:cs typeface="Calibri Light"/>
              </a:rPr>
              <a:t>Access the "Contactos" page to later get in touch for a more efficient purchase</a:t>
            </a:r>
          </a:p>
          <a:p>
            <a:pPr marL="285750" indent="-285750">
              <a:buFont typeface="Arial" panose="020B0604020202020204" pitchFamily="34" charset="0"/>
              <a:buChar char="•"/>
            </a:pPr>
            <a:r>
              <a:rPr lang="en-US" sz="2200" dirty="0">
                <a:latin typeface="+mj-lt"/>
                <a:ea typeface="Calibri Light"/>
                <a:cs typeface="Calibri Light"/>
              </a:rPr>
              <a:t>Access the "Produtos" page adds some products in large quantities to the cart</a:t>
            </a:r>
          </a:p>
          <a:p>
            <a:pPr marL="285750" indent="-285750">
              <a:buFont typeface="Arial" panose="020B0604020202020204" pitchFamily="34" charset="0"/>
              <a:buChar char="•"/>
            </a:pPr>
            <a:r>
              <a:rPr lang="en-US" sz="2200" dirty="0">
                <a:latin typeface="+mj-lt"/>
                <a:ea typeface="Calibri Light"/>
                <a:cs typeface="Calibri Light"/>
              </a:rPr>
              <a:t>Access the "</a:t>
            </a:r>
            <a:r>
              <a:rPr lang="en-US" sz="2200" dirty="0" err="1">
                <a:latin typeface="+mj-lt"/>
                <a:ea typeface="Calibri Light"/>
                <a:cs typeface="Calibri Light"/>
              </a:rPr>
              <a:t>Carrinho</a:t>
            </a:r>
            <a:r>
              <a:rPr lang="en-US" sz="2200" dirty="0">
                <a:latin typeface="+mj-lt"/>
                <a:ea typeface="Calibri Light"/>
                <a:cs typeface="Calibri Light"/>
              </a:rPr>
              <a:t>" page  and proceeds to checkout, fills the delivery and payment data </a:t>
            </a:r>
          </a:p>
          <a:p>
            <a:pPr marL="285750" indent="-285750">
              <a:buFont typeface="Arial" panose="020B0604020202020204" pitchFamily="34" charset="0"/>
              <a:buChar char="•"/>
            </a:pPr>
            <a:r>
              <a:rPr lang="en-US" sz="2200" dirty="0">
                <a:latin typeface="+mj-lt"/>
                <a:ea typeface="Calibri Light"/>
                <a:cs typeface="Calibri Light"/>
              </a:rPr>
              <a:t>Concludes the purchase</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3.1.2. Scenarios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spTree>
    <p:extLst>
      <p:ext uri="{BB962C8B-B14F-4D97-AF65-F5344CB8AC3E}">
        <p14:creationId xmlns:p14="http://schemas.microsoft.com/office/powerpoint/2010/main" val="2678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477CEAE-CB83-9BF0-A99B-9A70C1111474}"/>
              </a:ext>
            </a:extLst>
          </p:cNvPr>
          <p:cNvSpPr txBox="1"/>
          <p:nvPr/>
        </p:nvSpPr>
        <p:spPr>
          <a:xfrm>
            <a:off x="2612136" y="1720840"/>
            <a:ext cx="6967728" cy="3416320"/>
          </a:xfrm>
          <a:prstGeom prst="rect">
            <a:avLst/>
          </a:prstGeom>
          <a:noFill/>
        </p:spPr>
        <p:txBody>
          <a:bodyPr wrap="square" rtlCol="0">
            <a:spAutoFit/>
          </a:bodyPr>
          <a:lstStyle/>
          <a:p>
            <a:pPr algn="ctr"/>
            <a:r>
              <a:rPr lang="pt-PT" sz="7200" b="1" dirty="0"/>
              <a:t>Vídeo Demonstrativo </a:t>
            </a:r>
            <a:r>
              <a:rPr lang="pt-PT" sz="7200" b="1" dirty="0" err="1"/>
              <a:t>Task</a:t>
            </a:r>
            <a:r>
              <a:rPr lang="pt-PT" sz="7200" b="1" dirty="0"/>
              <a:t> (Carlos)</a:t>
            </a:r>
          </a:p>
        </p:txBody>
      </p:sp>
      <p:sp>
        <p:nvSpPr>
          <p:cNvPr id="5" name="CaixaDeTexto 4">
            <a:extLst>
              <a:ext uri="{FF2B5EF4-FFF2-40B4-BE49-F238E27FC236}">
                <a16:creationId xmlns:a16="http://schemas.microsoft.com/office/drawing/2014/main" id="{368838DF-8EC7-3AF6-6CD5-4A82F7939CBD}"/>
              </a:ext>
            </a:extLst>
          </p:cNvPr>
          <p:cNvSpPr txBox="1"/>
          <p:nvPr/>
        </p:nvSpPr>
        <p:spPr>
          <a:xfrm>
            <a:off x="9238488" y="6345257"/>
            <a:ext cx="3087624" cy="584775"/>
          </a:xfrm>
          <a:prstGeom prst="rect">
            <a:avLst/>
          </a:prstGeom>
          <a:noFill/>
        </p:spPr>
        <p:txBody>
          <a:bodyPr wrap="square" rtlCol="0">
            <a:spAutoFit/>
          </a:bodyPr>
          <a:lstStyle/>
          <a:p>
            <a:r>
              <a:rPr lang="pt-PT" sz="1400" dirty="0">
                <a:solidFill>
                  <a:srgbClr val="FF0000"/>
                </a:solidFill>
              </a:rPr>
              <a:t>Tamanho Excede o limite de entrega</a:t>
            </a:r>
          </a:p>
          <a:p>
            <a:endParaRPr lang="pt-PT" dirty="0"/>
          </a:p>
        </p:txBody>
      </p:sp>
    </p:spTree>
    <p:extLst>
      <p:ext uri="{BB962C8B-B14F-4D97-AF65-F5344CB8AC3E}">
        <p14:creationId xmlns:p14="http://schemas.microsoft.com/office/powerpoint/2010/main" val="576448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10262489" cy="286232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b="1">
                <a:latin typeface="+mj-lt"/>
              </a:rPr>
              <a:t>Name: </a:t>
            </a:r>
            <a:r>
              <a:rPr lang="en-US" sz="2000">
                <a:latin typeface="+mj-lt"/>
              </a:rPr>
              <a:t>Carla</a:t>
            </a:r>
          </a:p>
          <a:p>
            <a:pPr marL="285750" indent="-285750">
              <a:buFont typeface="Arial" panose="020B0604020202020204" pitchFamily="34" charset="0"/>
              <a:buChar char="•"/>
            </a:pPr>
            <a:r>
              <a:rPr lang="en-US" sz="2000" b="1">
                <a:latin typeface="+mj-lt"/>
              </a:rPr>
              <a:t>Gender: </a:t>
            </a:r>
            <a:r>
              <a:rPr lang="en-US" sz="2000">
                <a:latin typeface="+mj-lt"/>
              </a:rPr>
              <a:t>Female</a:t>
            </a:r>
          </a:p>
          <a:p>
            <a:pPr marL="285750" indent="-285750">
              <a:buFont typeface="Arial" panose="020B0604020202020204" pitchFamily="34" charset="0"/>
              <a:buChar char="•"/>
            </a:pPr>
            <a:r>
              <a:rPr lang="en-US" sz="2000" b="1">
                <a:latin typeface="+mj-lt"/>
              </a:rPr>
              <a:t>Age: </a:t>
            </a:r>
            <a:r>
              <a:rPr lang="en-US" sz="2000">
                <a:latin typeface="+mj-lt"/>
              </a:rPr>
              <a:t>49</a:t>
            </a:r>
          </a:p>
          <a:p>
            <a:pPr marL="285750" indent="-285750">
              <a:buFont typeface="Arial" panose="020B0604020202020204" pitchFamily="34" charset="0"/>
              <a:buChar char="•"/>
            </a:pPr>
            <a:r>
              <a:rPr lang="en-US" sz="2000" b="1">
                <a:latin typeface="+mj-lt"/>
              </a:rPr>
              <a:t>Profession: </a:t>
            </a:r>
            <a:r>
              <a:rPr lang="en-US" sz="2000">
                <a:latin typeface="+mj-lt"/>
              </a:rPr>
              <a:t>Housewife</a:t>
            </a:r>
          </a:p>
          <a:p>
            <a:pPr marL="285750" indent="-285750">
              <a:buFont typeface="Arial" panose="020B0604020202020204" pitchFamily="34" charset="0"/>
              <a:buChar char="•"/>
            </a:pPr>
            <a:r>
              <a:rPr lang="en-US" sz="2000" b="1">
                <a:latin typeface="+mj-lt"/>
              </a:rPr>
              <a:t>Background: </a:t>
            </a:r>
            <a:r>
              <a:rPr lang="en-US" sz="2000">
                <a:latin typeface="+mj-lt"/>
              </a:rPr>
              <a:t>12</a:t>
            </a:r>
            <a:r>
              <a:rPr lang="en-US" sz="2000" baseline="30000">
                <a:latin typeface="+mj-lt"/>
              </a:rPr>
              <a:t>th</a:t>
            </a:r>
            <a:r>
              <a:rPr lang="en-US" sz="2000">
                <a:latin typeface="+mj-lt"/>
              </a:rPr>
              <a:t> Grade </a:t>
            </a:r>
          </a:p>
          <a:p>
            <a:pPr marL="285750" indent="-285750">
              <a:buFont typeface="Arial" panose="020B0604020202020204" pitchFamily="34" charset="0"/>
              <a:buChar char="•"/>
            </a:pPr>
            <a:r>
              <a:rPr lang="en-US" sz="2000" b="1">
                <a:latin typeface="+mj-lt"/>
              </a:rPr>
              <a:t>Goal/Motivation/Needs: </a:t>
            </a:r>
            <a:r>
              <a:rPr lang="en-US" sz="2000">
                <a:latin typeface="+mj-lt"/>
              </a:rPr>
              <a:t>Is motivated to buy products of the company because of the variety and competitive prices, which comes in handy as the cost of living is getting higher and higher. Needs a fair quantity of products since her young kids are always making her house a mess</a:t>
            </a:r>
          </a:p>
          <a:p>
            <a:pPr marL="742950" lvl="1" indent="-28575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3.2.1. Personas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430887"/>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pic>
        <p:nvPicPr>
          <p:cNvPr id="3" name="Picture 3" descr="A picture containing person&#10;&#10;Description automatically generated">
            <a:extLst>
              <a:ext uri="{FF2B5EF4-FFF2-40B4-BE49-F238E27FC236}">
                <a16:creationId xmlns:a16="http://schemas.microsoft.com/office/drawing/2014/main" id="{F6912AAE-3F30-7FB7-46DF-C8819D2D5748}"/>
              </a:ext>
            </a:extLst>
          </p:cNvPr>
          <p:cNvPicPr>
            <a:picLocks noChangeAspect="1"/>
          </p:cNvPicPr>
          <p:nvPr/>
        </p:nvPicPr>
        <p:blipFill>
          <a:blip r:embed="rId2"/>
          <a:stretch>
            <a:fillRect/>
          </a:stretch>
        </p:blipFill>
        <p:spPr>
          <a:xfrm>
            <a:off x="8494295" y="765075"/>
            <a:ext cx="3314700" cy="3392772"/>
          </a:xfrm>
          <a:prstGeom prst="rect">
            <a:avLst/>
          </a:prstGeom>
        </p:spPr>
      </p:pic>
    </p:spTree>
    <p:extLst>
      <p:ext uri="{BB962C8B-B14F-4D97-AF65-F5344CB8AC3E}">
        <p14:creationId xmlns:p14="http://schemas.microsoft.com/office/powerpoint/2010/main" val="517690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537994" y="1512973"/>
            <a:ext cx="10540684" cy="4832092"/>
          </a:xfrm>
          <a:prstGeom prst="rect">
            <a:avLst/>
          </a:prstGeom>
          <a:noFill/>
        </p:spPr>
        <p:txBody>
          <a:bodyPr wrap="square" lIns="91440" tIns="45720" rIns="91440" bIns="45720" rtlCol="0" anchor="t">
            <a:spAutoFit/>
          </a:bodyPr>
          <a:lstStyle/>
          <a:p>
            <a:pPr marL="285750" indent="-285750">
              <a:buFont typeface="Arial,Sans-Serif" panose="020B0604020202020204" pitchFamily="34" charset="0"/>
              <a:buChar char="•"/>
            </a:pPr>
            <a:r>
              <a:rPr lang="en-US" sz="2200" dirty="0">
                <a:latin typeface="+mj-lt"/>
                <a:ea typeface="Calibri Light"/>
                <a:cs typeface="Calibri Light"/>
              </a:rPr>
              <a:t>Already user, logins into her account</a:t>
            </a:r>
          </a:p>
          <a:p>
            <a:pPr marL="285750" indent="-285750">
              <a:buFont typeface="Arial,Sans-Serif" panose="020B0604020202020204" pitchFamily="34" charset="0"/>
              <a:buChar char="•"/>
            </a:pPr>
            <a:r>
              <a:rPr lang="en-US" sz="2200" dirty="0">
                <a:latin typeface="+mj-lt"/>
                <a:ea typeface="Calibri Light"/>
                <a:cs typeface="Calibri Light"/>
              </a:rPr>
              <a:t>Access the "</a:t>
            </a:r>
            <a:r>
              <a:rPr lang="en-US" sz="2200" dirty="0" err="1">
                <a:latin typeface="+mj-lt"/>
                <a:ea typeface="Calibri Light"/>
                <a:cs typeface="Calibri Light"/>
              </a:rPr>
              <a:t>Novidades</a:t>
            </a:r>
            <a:r>
              <a:rPr lang="en-US" sz="2200" dirty="0">
                <a:latin typeface="+mj-lt"/>
                <a:ea typeface="Calibri Light"/>
                <a:cs typeface="Calibri Light"/>
              </a:rPr>
              <a:t>" page to check the most recent products</a:t>
            </a:r>
          </a:p>
          <a:p>
            <a:pPr marL="342900" indent="-342900">
              <a:buFont typeface="Arial" panose="020B0604020202020204" pitchFamily="34" charset="0"/>
              <a:buChar char="•"/>
            </a:pPr>
            <a:r>
              <a:rPr lang="en-US" sz="2200" dirty="0">
                <a:latin typeface="+mj-lt"/>
                <a:ea typeface="Calibri Light"/>
                <a:cs typeface="Calibri Light"/>
              </a:rPr>
              <a:t>Clicks on the "Tapete Transit Plus" and adds the quantity of 3 to the cart</a:t>
            </a:r>
            <a:endParaRPr lang="en-US" sz="2200" dirty="0">
              <a:solidFill>
                <a:srgbClr val="000000"/>
              </a:solidFill>
              <a:latin typeface="Calibri Light"/>
              <a:ea typeface="Calibri Light"/>
              <a:cs typeface="Calibri Light"/>
            </a:endParaRPr>
          </a:p>
          <a:p>
            <a:pPr marL="342900" indent="-342900">
              <a:buFont typeface="Arial" panose="020B0604020202020204" pitchFamily="34" charset="0"/>
              <a:buChar char="•"/>
            </a:pPr>
            <a:r>
              <a:rPr lang="en-US" sz="2200" dirty="0">
                <a:latin typeface="+mj-lt"/>
                <a:ea typeface="Calibri Light"/>
                <a:cs typeface="Calibri Light"/>
              </a:rPr>
              <a:t>Proceeds to the "Produtos" page and adds the product "Carro de </a:t>
            </a:r>
            <a:r>
              <a:rPr lang="en-US" sz="2200" dirty="0" err="1">
                <a:latin typeface="+mj-lt"/>
                <a:ea typeface="Calibri Light"/>
                <a:cs typeface="Calibri Light"/>
              </a:rPr>
              <a:t>Limpeza</a:t>
            </a:r>
            <a:r>
              <a:rPr lang="en-US" sz="2200" dirty="0">
                <a:latin typeface="+mj-lt"/>
                <a:ea typeface="Calibri Light"/>
                <a:cs typeface="Calibri Light"/>
              </a:rPr>
              <a:t>" to favorites and then the quantity of one to the cart</a:t>
            </a:r>
          </a:p>
          <a:p>
            <a:pPr marL="285750" indent="-285750">
              <a:buFont typeface="Arial,Sans-Serif" panose="020B0604020202020204" pitchFamily="34" charset="0"/>
              <a:buChar char="•"/>
            </a:pPr>
            <a:r>
              <a:rPr lang="en-US" sz="2200" dirty="0">
                <a:latin typeface="+mj-lt"/>
                <a:ea typeface="Calibri Light"/>
                <a:cs typeface="Calibri Light"/>
              </a:rPr>
              <a:t>Access the "</a:t>
            </a:r>
            <a:r>
              <a:rPr lang="en-US" sz="2200" dirty="0" err="1">
                <a:latin typeface="+mj-lt"/>
                <a:ea typeface="Calibri Light"/>
                <a:cs typeface="Calibri Light"/>
              </a:rPr>
              <a:t>Carrinho</a:t>
            </a:r>
            <a:r>
              <a:rPr lang="en-US" sz="2200" dirty="0">
                <a:latin typeface="+mj-lt"/>
                <a:ea typeface="Calibri Light"/>
                <a:cs typeface="Calibri Light"/>
              </a:rPr>
              <a:t>" page and empties the Cart</a:t>
            </a:r>
          </a:p>
          <a:p>
            <a:pPr marL="285750" indent="-285750">
              <a:buFont typeface="Arial,Sans-Serif" panose="020B0604020202020204" pitchFamily="34" charset="0"/>
              <a:buChar char="•"/>
            </a:pPr>
            <a:r>
              <a:rPr lang="en-US" sz="2200" dirty="0">
                <a:latin typeface="Calibri Light"/>
                <a:ea typeface="Calibri Light"/>
                <a:cs typeface="Calibri Light"/>
              </a:rPr>
              <a:t>Decides that will only buy two other products so searches up for it "</a:t>
            </a:r>
            <a:r>
              <a:rPr lang="en-US" sz="2200" dirty="0" err="1">
                <a:latin typeface="Calibri Light"/>
                <a:ea typeface="Calibri Light"/>
                <a:cs typeface="Calibri Light"/>
              </a:rPr>
              <a:t>Dispensador</a:t>
            </a:r>
            <a:r>
              <a:rPr lang="en-US" sz="2200" dirty="0">
                <a:latin typeface="Calibri Light"/>
                <a:ea typeface="Calibri Light"/>
                <a:cs typeface="Calibri Light"/>
              </a:rPr>
              <a:t> </a:t>
            </a:r>
            <a:r>
              <a:rPr lang="en-US" sz="2200" dirty="0" err="1">
                <a:latin typeface="Calibri Light"/>
                <a:ea typeface="Calibri Light"/>
                <a:cs typeface="Calibri Light"/>
              </a:rPr>
              <a:t>Automático</a:t>
            </a:r>
            <a:r>
              <a:rPr lang="en-US" sz="2200" dirty="0">
                <a:latin typeface="Calibri Light"/>
                <a:ea typeface="Calibri Light"/>
                <a:cs typeface="Calibri Light"/>
              </a:rPr>
              <a:t>" and adds the quantity of one to the cart. </a:t>
            </a:r>
          </a:p>
          <a:p>
            <a:pPr marL="285750" indent="-285750">
              <a:buFont typeface="Arial,Sans-Serif" panose="020B0604020202020204" pitchFamily="34" charset="0"/>
              <a:buChar char="•"/>
            </a:pPr>
            <a:r>
              <a:rPr lang="en-US" sz="2200" dirty="0">
                <a:latin typeface="Calibri Light"/>
                <a:ea typeface="Calibri Light"/>
                <a:cs typeface="Calibri Light"/>
              </a:rPr>
              <a:t>Returns to the "Products" page and uses the filters to search for a product in the price range between 130 and 200 euros. </a:t>
            </a:r>
          </a:p>
          <a:p>
            <a:pPr marL="285750" indent="-285750">
              <a:buFont typeface="Arial,Sans-Serif" panose="020B0604020202020204" pitchFamily="34" charset="0"/>
              <a:buChar char="•"/>
            </a:pPr>
            <a:r>
              <a:rPr lang="en-US" sz="2200" dirty="0">
                <a:latin typeface="Calibri Light"/>
                <a:ea typeface="Calibri Light"/>
                <a:cs typeface="Calibri Light"/>
              </a:rPr>
              <a:t>Clicks on the product and adds the quantity of two to the cart</a:t>
            </a:r>
          </a:p>
          <a:p>
            <a:pPr marL="285750" indent="-285750">
              <a:buFont typeface="Arial,Sans-Serif" panose="020B0604020202020204" pitchFamily="34" charset="0"/>
              <a:buChar char="•"/>
            </a:pPr>
            <a:r>
              <a:rPr lang="en-US" sz="2200" dirty="0">
                <a:latin typeface="Calibri Light"/>
                <a:ea typeface="Calibri Light"/>
                <a:cs typeface="Calibri Light"/>
              </a:rPr>
              <a:t>Before finalizing the purchase, accesses the profile and updates her personal data</a:t>
            </a:r>
          </a:p>
          <a:p>
            <a:pPr marL="285750" indent="-285750">
              <a:buFont typeface="Arial,Sans-Serif" panose="020B0604020202020204" pitchFamily="34" charset="0"/>
              <a:buChar char="•"/>
            </a:pPr>
            <a:r>
              <a:rPr lang="en-US" sz="2200" dirty="0">
                <a:latin typeface="Calibri Light"/>
                <a:ea typeface="Calibri Light"/>
                <a:cs typeface="Calibri Light"/>
              </a:rPr>
              <a:t>Finally proceeds to checkout and finalizes the purchase</a:t>
            </a:r>
          </a:p>
          <a:p>
            <a:pPr marL="285750" indent="-285750">
              <a:buFont typeface="Arial,Sans-Serif" panose="020B0604020202020204" pitchFamily="34" charset="0"/>
              <a:buChar char="•"/>
            </a:pPr>
            <a:endParaRPr lang="en-US" sz="2200">
              <a:latin typeface="Calibri Light"/>
              <a:ea typeface="Calibri Light"/>
              <a:cs typeface="Calibri Ligh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3.2.2. Scenarios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rPr>
              <a:t>Website for selling Hygiene products and Equipment</a:t>
            </a:r>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2022-2023</a:t>
            </a:r>
          </a:p>
        </p:txBody>
      </p:sp>
    </p:spTree>
    <p:extLst>
      <p:ext uri="{BB962C8B-B14F-4D97-AF65-F5344CB8AC3E}">
        <p14:creationId xmlns:p14="http://schemas.microsoft.com/office/powerpoint/2010/main" val="4137657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1995</Words>
  <Application>Microsoft Office PowerPoint</Application>
  <PresentationFormat>Ecrã Panorâmico</PresentationFormat>
  <Paragraphs>296</Paragraphs>
  <Slides>22</Slides>
  <Notes>4</Notes>
  <HiddenSlides>0</HiddenSlides>
  <MMClips>0</MMClips>
  <ScaleCrop>false</ScaleCrop>
  <HeadingPairs>
    <vt:vector size="6" baseType="variant">
      <vt:variant>
        <vt:lpstr>Tipos de letra usados</vt:lpstr>
      </vt:variant>
      <vt:variant>
        <vt:i4>8</vt:i4>
      </vt:variant>
      <vt:variant>
        <vt:lpstr>Tema</vt:lpstr>
      </vt:variant>
      <vt:variant>
        <vt:i4>2</vt:i4>
      </vt:variant>
      <vt:variant>
        <vt:lpstr>Títulos dos diapositivos</vt:lpstr>
      </vt:variant>
      <vt:variant>
        <vt:i4>22</vt:i4>
      </vt:variant>
    </vt:vector>
  </HeadingPairs>
  <TitlesOfParts>
    <vt:vector size="32" baseType="lpstr">
      <vt:lpstr>Arial</vt:lpstr>
      <vt:lpstr>Arial,Sans-Serif</vt:lpstr>
      <vt:lpstr>Calibri</vt:lpstr>
      <vt:lpstr>Calibri Light</vt:lpstr>
      <vt:lpstr>Calibri Light (Títulos)</vt:lpstr>
      <vt:lpstr>Helvetica</vt:lpstr>
      <vt:lpstr>Open Sans</vt:lpstr>
      <vt:lpstr>Wingdings</vt:lpstr>
      <vt:lpstr>Office Theme</vt:lpstr>
      <vt:lpstr>Template PresentationGO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Miguel Miragaia</cp:lastModifiedBy>
  <cp:revision>589</cp:revision>
  <dcterms:created xsi:type="dcterms:W3CDTF">2019-11-05T20:34:05Z</dcterms:created>
  <dcterms:modified xsi:type="dcterms:W3CDTF">2023-05-25T22:37:11Z</dcterms:modified>
</cp:coreProperties>
</file>